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4.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5.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6.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7.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8.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1" r:id="rId2"/>
    <p:sldMasterId id="2147483723" r:id="rId3"/>
    <p:sldMasterId id="2147483739" r:id="rId4"/>
    <p:sldMasterId id="2147484417" r:id="rId5"/>
    <p:sldMasterId id="2147484432" r:id="rId6"/>
    <p:sldMasterId id="2147484549" r:id="rId7"/>
    <p:sldMasterId id="2147484561" r:id="rId8"/>
    <p:sldMasterId id="2147484576" r:id="rId9"/>
  </p:sldMasterIdLst>
  <p:notesMasterIdLst>
    <p:notesMasterId r:id="rId56"/>
  </p:notesMasterIdLst>
  <p:sldIdLst>
    <p:sldId id="257" r:id="rId10"/>
    <p:sldId id="258" r:id="rId11"/>
    <p:sldId id="259" r:id="rId12"/>
    <p:sldId id="323" r:id="rId13"/>
    <p:sldId id="261" r:id="rId14"/>
    <p:sldId id="262" r:id="rId15"/>
    <p:sldId id="263" r:id="rId16"/>
    <p:sldId id="264" r:id="rId17"/>
    <p:sldId id="265" r:id="rId18"/>
    <p:sldId id="266" r:id="rId19"/>
    <p:sldId id="267" r:id="rId20"/>
    <p:sldId id="268" r:id="rId21"/>
    <p:sldId id="269" r:id="rId22"/>
    <p:sldId id="271" r:id="rId23"/>
    <p:sldId id="272" r:id="rId24"/>
    <p:sldId id="270" r:id="rId25"/>
    <p:sldId id="273" r:id="rId26"/>
    <p:sldId id="276" r:id="rId27"/>
    <p:sldId id="278" r:id="rId28"/>
    <p:sldId id="279" r:id="rId29"/>
    <p:sldId id="280" r:id="rId30"/>
    <p:sldId id="284" r:id="rId31"/>
    <p:sldId id="285" r:id="rId32"/>
    <p:sldId id="286" r:id="rId33"/>
    <p:sldId id="287" r:id="rId34"/>
    <p:sldId id="288" r:id="rId35"/>
    <p:sldId id="290" r:id="rId36"/>
    <p:sldId id="291" r:id="rId37"/>
    <p:sldId id="311" r:id="rId38"/>
    <p:sldId id="312" r:id="rId39"/>
    <p:sldId id="294" r:id="rId40"/>
    <p:sldId id="295" r:id="rId41"/>
    <p:sldId id="314" r:id="rId42"/>
    <p:sldId id="298" r:id="rId43"/>
    <p:sldId id="300" r:id="rId44"/>
    <p:sldId id="301" r:id="rId45"/>
    <p:sldId id="302" r:id="rId46"/>
    <p:sldId id="315" r:id="rId47"/>
    <p:sldId id="316" r:id="rId48"/>
    <p:sldId id="317" r:id="rId49"/>
    <p:sldId id="318" r:id="rId50"/>
    <p:sldId id="319" r:id="rId51"/>
    <p:sldId id="320" r:id="rId52"/>
    <p:sldId id="306" r:id="rId53"/>
    <p:sldId id="321" r:id="rId54"/>
    <p:sldId id="322" r:id="rId55"/>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0126" autoAdjust="0"/>
  </p:normalViewPr>
  <p:slideViewPr>
    <p:cSldViewPr snapToGrid="0">
      <p:cViewPr varScale="1">
        <p:scale>
          <a:sx n="54" d="100"/>
          <a:sy n="54" d="100"/>
        </p:scale>
        <p:origin x="1157" y="67"/>
      </p:cViewPr>
      <p:guideLst/>
    </p:cSldViewPr>
  </p:slideViewPr>
  <p:notesTextViewPr>
    <p:cViewPr>
      <p:scale>
        <a:sx n="1" d="1"/>
        <a:sy n="1" d="1"/>
      </p:scale>
      <p:origin x="0" y="0"/>
    </p:cViewPr>
  </p:notesTextViewPr>
  <p:sorterViewPr>
    <p:cViewPr>
      <p:scale>
        <a:sx n="71" d="100"/>
        <a:sy n="71"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presProps" Target="pres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30531B-2713-4C90-83FD-A25789001B6C}" type="datetimeFigureOut">
              <a:rPr lang="zh-TW" altLang="en-US" smtClean="0"/>
              <a:t>2019/7/22</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5F5EBD-7F27-4549-B48F-F0F5ACCD1F24}" type="slidenum">
              <a:rPr lang="zh-TW" altLang="en-US" smtClean="0"/>
              <a:t>‹#›</a:t>
            </a:fld>
            <a:endParaRPr lang="zh-TW" altLang="en-US"/>
          </a:p>
        </p:txBody>
      </p:sp>
    </p:spTree>
    <p:extLst>
      <p:ext uri="{BB962C8B-B14F-4D97-AF65-F5344CB8AC3E}">
        <p14:creationId xmlns:p14="http://schemas.microsoft.com/office/powerpoint/2010/main" val="2835185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zh-TW" altLang="en-US" b="0" u="none" dirty="0" smtClean="0">
                <a:latin typeface="Arial" pitchFamily="34" charset="0"/>
              </a:rPr>
              <a:t>歡迎參加</a:t>
            </a:r>
            <a:endParaRPr lang="en-US" b="0" u="none" dirty="0" smtClean="0">
              <a:latin typeface="Arial" pitchFamily="34" charset="0"/>
            </a:endParaRPr>
          </a:p>
          <a:p>
            <a:pPr marL="177988" indent="-177988">
              <a:buFont typeface="Arial"/>
              <a:buChar char="•"/>
            </a:pPr>
            <a:r>
              <a:rPr lang="zh-TW" altLang="en-US" b="0" u="none" dirty="0" smtClean="0">
                <a:latin typeface="Arial" pitchFamily="34" charset="0"/>
              </a:rPr>
              <a:t>在課堂上會有綜合類型的潛在對象</a:t>
            </a:r>
            <a:r>
              <a:rPr lang="en-US" altLang="zh-TW" b="0" u="none" dirty="0" smtClean="0">
                <a:latin typeface="Arial" pitchFamily="34" charset="0"/>
              </a:rPr>
              <a:t>(</a:t>
            </a:r>
            <a:r>
              <a:rPr lang="zh-TW" altLang="en-US" b="0" u="none" dirty="0" smtClean="0">
                <a:latin typeface="Arial" pitchFamily="34" charset="0"/>
              </a:rPr>
              <a:t>業主</a:t>
            </a:r>
            <a:r>
              <a:rPr lang="en-US" altLang="zh-TW" b="0" u="none" dirty="0" smtClean="0">
                <a:latin typeface="Arial" pitchFamily="34" charset="0"/>
              </a:rPr>
              <a:t>)</a:t>
            </a:r>
            <a:r>
              <a:rPr lang="zh-TW" altLang="en-US" b="0" u="none" dirty="0" smtClean="0">
                <a:latin typeface="Arial" pitchFamily="34" charset="0"/>
              </a:rPr>
              <a:t>以及網路中心經營者</a:t>
            </a:r>
            <a:endParaRPr lang="en-US" b="0" u="none" baseline="0" dirty="0" smtClean="0">
              <a:latin typeface="Arial" pitchFamily="34" charset="0"/>
            </a:endParaRPr>
          </a:p>
          <a:p>
            <a:pPr marL="177988" indent="-177988">
              <a:buFont typeface="Arial"/>
              <a:buChar char="•"/>
            </a:pPr>
            <a:r>
              <a:rPr lang="zh-TW" altLang="en-US" b="0" u="none" baseline="0" dirty="0" smtClean="0">
                <a:latin typeface="Arial" pitchFamily="34" charset="0"/>
              </a:rPr>
              <a:t>這個課程的目的有</a:t>
            </a:r>
            <a:r>
              <a:rPr lang="en-US" altLang="zh-TW" b="0" u="none" baseline="0" dirty="0" smtClean="0">
                <a:latin typeface="Arial" pitchFamily="34" charset="0"/>
              </a:rPr>
              <a:t>3</a:t>
            </a:r>
            <a:r>
              <a:rPr lang="zh-TW" altLang="en-US" b="0" u="none" baseline="0" dirty="0" smtClean="0">
                <a:latin typeface="Arial" pitchFamily="34" charset="0"/>
              </a:rPr>
              <a:t>個</a:t>
            </a:r>
            <a:r>
              <a:rPr lang="en-US" b="0" u="none" baseline="0" dirty="0" smtClean="0">
                <a:latin typeface="Arial" pitchFamily="34" charset="0"/>
              </a:rPr>
              <a:t>:</a:t>
            </a:r>
          </a:p>
          <a:p>
            <a:pPr marL="635188" lvl="1" indent="-177988">
              <a:buFont typeface="Arial"/>
              <a:buChar char="•"/>
            </a:pPr>
            <a:r>
              <a:rPr lang="zh-TW" altLang="en-US" b="0" u="none" baseline="0" dirty="0" smtClean="0">
                <a:latin typeface="Arial" pitchFamily="34" charset="0"/>
              </a:rPr>
              <a:t>教育業主數位行銷的重要性以及如何透過數位管道幫助他們的生意成長。即使你不會成為我們的顧客，我們也希望這堂課程對你來說，有助於您決定進行下一步。</a:t>
            </a:r>
            <a:endParaRPr lang="en-US" b="0" u="none" baseline="0" dirty="0" smtClean="0">
              <a:latin typeface="Arial" pitchFamily="34" charset="0"/>
            </a:endParaRPr>
          </a:p>
          <a:p>
            <a:pPr marL="635188" lvl="1" indent="-177988">
              <a:buFont typeface="Arial"/>
              <a:buChar char="•"/>
            </a:pPr>
            <a:r>
              <a:rPr lang="zh-TW" altLang="en-US" b="0" u="none" baseline="0" dirty="0" smtClean="0">
                <a:latin typeface="Arial" pitchFamily="34" charset="0"/>
              </a:rPr>
              <a:t>進行一個</a:t>
            </a:r>
            <a:r>
              <a:rPr lang="en-US" altLang="zh-TW" b="0" u="none" baseline="0" dirty="0" smtClean="0">
                <a:latin typeface="Arial" pitchFamily="34" charset="0"/>
              </a:rPr>
              <a:t>15</a:t>
            </a:r>
            <a:r>
              <a:rPr lang="zh-TW" altLang="en-US" b="0" u="none" baseline="0" dirty="0" smtClean="0">
                <a:latin typeface="Arial" pitchFamily="34" charset="0"/>
              </a:rPr>
              <a:t>分鐘諮詢，可以幫助你了解客人目前的狀況</a:t>
            </a:r>
            <a:r>
              <a:rPr lang="en-US" altLang="zh-TW" b="0" u="none" baseline="0" dirty="0" smtClean="0">
                <a:latin typeface="Arial" pitchFamily="34" charset="0"/>
              </a:rPr>
              <a:t>/</a:t>
            </a:r>
            <a:r>
              <a:rPr lang="zh-TW" altLang="en-US" b="0" u="none" baseline="0" dirty="0" smtClean="0">
                <a:latin typeface="Arial" pitchFamily="34" charset="0"/>
              </a:rPr>
              <a:t>評估成長的潛力</a:t>
            </a:r>
            <a:endParaRPr lang="en-US" altLang="zh-TW" b="0" u="none" baseline="0" dirty="0" smtClean="0">
              <a:latin typeface="Arial" pitchFamily="34" charset="0"/>
            </a:endParaRPr>
          </a:p>
          <a:p>
            <a:pPr marL="635188" lvl="1" indent="-177988">
              <a:buFont typeface="Arial"/>
              <a:buChar char="•"/>
            </a:pPr>
            <a:r>
              <a:rPr lang="zh-TW" altLang="en-US" b="0" u="none" baseline="0" dirty="0" smtClean="0">
                <a:latin typeface="Arial" pitchFamily="34" charset="0"/>
              </a:rPr>
              <a:t>進行互動</a:t>
            </a:r>
            <a:r>
              <a:rPr lang="en-US" altLang="zh-TW" b="0" u="none" baseline="0" dirty="0" smtClean="0">
                <a:latin typeface="Arial" pitchFamily="34" charset="0"/>
              </a:rPr>
              <a:t>!</a:t>
            </a:r>
            <a:r>
              <a:rPr lang="zh-TW" altLang="en-US" b="0" u="none" baseline="0" dirty="0" smtClean="0">
                <a:latin typeface="Arial" pitchFamily="34" charset="0"/>
              </a:rPr>
              <a:t>發問問題，認識你鎖在地的業主並與網路中心經營者</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155843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en-US" dirty="0" smtClean="0">
                <a:latin typeface="Arial" pitchFamily="34" charset="0"/>
              </a:rPr>
              <a:t> </a:t>
            </a:r>
            <a:r>
              <a:rPr lang="zh-TW" altLang="en-US" dirty="0" smtClean="0">
                <a:latin typeface="Arial" pitchFamily="34" charset="0"/>
              </a:rPr>
              <a:t>讓聽眾想想看他們自己在網路上的能見度高低</a:t>
            </a:r>
            <a:r>
              <a:rPr lang="en-US" dirty="0" smtClean="0">
                <a:latin typeface="Arial" pitchFamily="34" charset="0"/>
              </a:rPr>
              <a:t> </a:t>
            </a:r>
          </a:p>
          <a:p>
            <a:pPr marL="177988" indent="-177988">
              <a:buFont typeface="Arial"/>
              <a:buChar char="•"/>
            </a:pPr>
            <a:r>
              <a:rPr lang="zh-TW" altLang="en-US" dirty="0" smtClean="0">
                <a:latin typeface="Arial" pitchFamily="34" charset="0"/>
              </a:rPr>
              <a:t>他們是不是因為網站沒有出現在該出現的地方，而導致損失一些生意</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他們有想過任何策略來解決這個問題嗎</a:t>
            </a:r>
            <a:r>
              <a:rPr lang="en-US" altLang="zh-TW" baseline="0" dirty="0" smtClean="0">
                <a:latin typeface="Arial" pitchFamily="34" charset="0"/>
              </a:rPr>
              <a:t>?</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437018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zh-TW" altLang="en-US" dirty="0" smtClean="0">
                <a:latin typeface="Arial" pitchFamily="34" charset="0"/>
              </a:rPr>
              <a:t>我們將說明，當在搜尋引擎進行搜尋時，有哪</a:t>
            </a:r>
            <a:r>
              <a:rPr lang="en-US" altLang="zh-TW" dirty="0" smtClean="0">
                <a:latin typeface="Arial" pitchFamily="34" charset="0"/>
              </a:rPr>
              <a:t>3</a:t>
            </a:r>
            <a:r>
              <a:rPr lang="zh-TW" altLang="en-US" dirty="0" smtClean="0">
                <a:latin typeface="Arial" pitchFamily="34" charset="0"/>
              </a:rPr>
              <a:t>種方式可以出現結果</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為了善加利用搜尋引擎的優點以及廣告方式，你必須了解現在有哪些廣告機會你可以使用</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4036724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zh-TW" altLang="en-US" dirty="0" smtClean="0">
                <a:latin typeface="Arial" pitchFamily="34" charset="0"/>
              </a:rPr>
              <a:t>第一種類型式付費廣告</a:t>
            </a:r>
            <a:endParaRPr lang="en-US" dirty="0" smtClean="0">
              <a:latin typeface="Arial" pitchFamily="34" charset="0"/>
            </a:endParaRPr>
          </a:p>
          <a:p>
            <a:pPr marL="177988" indent="-177988">
              <a:buFont typeface="Arial"/>
              <a:buChar char="•"/>
            </a:pPr>
            <a:r>
              <a:rPr lang="zh-TW" altLang="en-US" dirty="0" smtClean="0">
                <a:latin typeface="Arial" pitchFamily="34" charset="0"/>
              </a:rPr>
              <a:t>說明這是什麼意思</a:t>
            </a:r>
            <a:r>
              <a:rPr lang="en-US" dirty="0" smtClean="0">
                <a:latin typeface="Arial" pitchFamily="34" charset="0"/>
              </a:rPr>
              <a:t> (</a:t>
            </a:r>
            <a:r>
              <a:rPr lang="zh-TW" altLang="en-US" dirty="0" smtClean="0">
                <a:latin typeface="Arial" pitchFamily="34" charset="0"/>
              </a:rPr>
              <a:t>廣告是什麼和你在哪裡可以看到</a:t>
            </a:r>
            <a:r>
              <a:rPr lang="en-US" baseline="0" dirty="0" smtClean="0">
                <a:latin typeface="Arial" pitchFamily="34" charset="0"/>
              </a:rPr>
              <a:t>)</a:t>
            </a:r>
          </a:p>
          <a:p>
            <a:pPr marL="177988" indent="-177988">
              <a:buFont typeface="Arial"/>
              <a:buChar char="•"/>
            </a:pPr>
            <a:r>
              <a:rPr lang="zh-TW" altLang="en-US" baseline="0" dirty="0" smtClean="0">
                <a:latin typeface="Arial" pitchFamily="34" charset="0"/>
              </a:rPr>
              <a:t>說明什麼字詞與廣告相符</a:t>
            </a:r>
            <a:endParaRPr lang="en-US" altLang="zh-TW" baseline="0" dirty="0" smtClean="0">
              <a:latin typeface="Arial" pitchFamily="34" charset="0"/>
            </a:endParaRPr>
          </a:p>
          <a:p>
            <a:pPr marL="177988" indent="-177988">
              <a:buFont typeface="Arial"/>
              <a:buChar char="•"/>
            </a:pPr>
            <a:r>
              <a:rPr lang="zh-TW" altLang="en-US" baseline="0" dirty="0" smtClean="0">
                <a:latin typeface="Arial" pitchFamily="34" charset="0"/>
              </a:rPr>
              <a:t>問一下他們有做過</a:t>
            </a:r>
            <a:r>
              <a:rPr lang="en-US" altLang="zh-TW" baseline="0" dirty="0" smtClean="0">
                <a:latin typeface="Arial" pitchFamily="34" charset="0"/>
              </a:rPr>
              <a:t>Google</a:t>
            </a:r>
            <a:r>
              <a:rPr lang="zh-TW" altLang="en-US" baseline="0" dirty="0" smtClean="0">
                <a:latin typeface="Arial" pitchFamily="34" charset="0"/>
              </a:rPr>
              <a:t>關鍵字廣告嗎</a:t>
            </a:r>
            <a:r>
              <a:rPr lang="en-US" altLang="zh-TW" baseline="0" dirty="0" smtClean="0">
                <a:latin typeface="Arial" pitchFamily="34" charset="0"/>
              </a:rPr>
              <a:t>?</a:t>
            </a:r>
            <a:r>
              <a:rPr lang="en-US" baseline="0" dirty="0" smtClean="0">
                <a:latin typeface="Arial" pitchFamily="34" charset="0"/>
              </a:rPr>
              <a:t>   - </a:t>
            </a:r>
            <a:r>
              <a:rPr lang="zh-TW" altLang="en-US" baseline="0" dirty="0" smtClean="0">
                <a:latin typeface="Arial" pitchFamily="34" charset="0"/>
              </a:rPr>
              <a:t>很多人都在做這樣的廣告但都不了解成效、預算等等</a:t>
            </a:r>
            <a:r>
              <a:rPr lang="en-US" baseline="0" dirty="0" smtClean="0">
                <a:latin typeface="Arial" pitchFamily="34" charset="0"/>
              </a:rPr>
              <a:t> </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992325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zh-TW" altLang="en-US" dirty="0" smtClean="0">
                <a:latin typeface="Arial" pitchFamily="34" charset="0"/>
              </a:rPr>
              <a:t>第二類型包含本地排列</a:t>
            </a:r>
            <a:r>
              <a:rPr lang="en-US" altLang="zh-TW" dirty="0" smtClean="0">
                <a:latin typeface="Arial" pitchFamily="34" charset="0"/>
              </a:rPr>
              <a:t>(</a:t>
            </a:r>
            <a:r>
              <a:rPr lang="zh-TW" altLang="en-US" dirty="0" smtClean="0">
                <a:latin typeface="Arial" pitchFamily="34" charset="0"/>
              </a:rPr>
              <a:t>通常是免費的</a:t>
            </a:r>
            <a:endParaRPr lang="en-US" altLang="zh-TW" dirty="0" smtClean="0">
              <a:latin typeface="Arial" pitchFamily="34" charset="0"/>
            </a:endParaRPr>
          </a:p>
          <a:p>
            <a:pPr marL="177988" indent="-177988">
              <a:buFont typeface="Arial"/>
              <a:buChar char="•"/>
            </a:pPr>
            <a:r>
              <a:rPr lang="zh-TW" altLang="en-US" baseline="0" dirty="0" smtClean="0">
                <a:latin typeface="Arial" pitchFamily="34" charset="0"/>
              </a:rPr>
              <a:t>說明什麼這是什麼，什麼字詞與搜尋結果相符</a:t>
            </a:r>
            <a:endParaRPr lang="en-US" altLang="zh-TW" baseline="0" dirty="0" smtClean="0">
              <a:latin typeface="Arial" pitchFamily="34" charset="0"/>
            </a:endParaRPr>
          </a:p>
          <a:p>
            <a:pPr marL="177988" indent="-177988">
              <a:buFont typeface="Arial"/>
              <a:buChar char="•"/>
            </a:pPr>
            <a:r>
              <a:rPr lang="zh-TW" altLang="en-US" baseline="0" dirty="0" smtClean="0">
                <a:latin typeface="Arial" pitchFamily="34" charset="0"/>
              </a:rPr>
              <a:t>很多人都不知道有這個服務</a:t>
            </a:r>
            <a:r>
              <a:rPr lang="en-US" baseline="0" dirty="0" smtClean="0">
                <a:latin typeface="Arial" pitchFamily="34" charset="0"/>
              </a:rPr>
              <a:t>! </a:t>
            </a:r>
            <a:r>
              <a:rPr lang="zh-TW" altLang="en-US" baseline="0" dirty="0" smtClean="0">
                <a:latin typeface="Arial" pitchFamily="34" charset="0"/>
              </a:rPr>
              <a:t>你有看過你的本地排列是正確的嗎</a:t>
            </a:r>
            <a:r>
              <a:rPr lang="en-US" baseline="0" dirty="0" smtClean="0">
                <a:latin typeface="Arial" pitchFamily="34" charset="0"/>
              </a:rPr>
              <a:t>?</a:t>
            </a:r>
          </a:p>
          <a:p>
            <a:pPr marL="177988" indent="-177988">
              <a:buFont typeface="Arial"/>
              <a:buChar char="•"/>
            </a:pPr>
            <a:r>
              <a:rPr lang="en-US" baseline="0" dirty="0" smtClean="0">
                <a:latin typeface="Arial" pitchFamily="34" charset="0"/>
              </a:rPr>
              <a:t>Google</a:t>
            </a:r>
            <a:r>
              <a:rPr lang="zh-TW" altLang="en-US" baseline="0" dirty="0" smtClean="0">
                <a:latin typeface="Arial" pitchFamily="34" charset="0"/>
              </a:rPr>
              <a:t>是一個</a:t>
            </a:r>
            <a:r>
              <a:rPr lang="en-US" altLang="zh-TW" baseline="0" dirty="0" smtClean="0">
                <a:latin typeface="Arial" pitchFamily="34" charset="0"/>
              </a:rPr>
              <a:t>“</a:t>
            </a:r>
            <a:r>
              <a:rPr lang="zh-TW" altLang="en-US" baseline="0" dirty="0" smtClean="0">
                <a:latin typeface="Arial" pitchFamily="34" charset="0"/>
              </a:rPr>
              <a:t>推薦的生意</a:t>
            </a:r>
            <a:r>
              <a:rPr lang="en-US" altLang="zh-TW" baseline="0" dirty="0" smtClean="0">
                <a:latin typeface="Arial" pitchFamily="34" charset="0"/>
              </a:rPr>
              <a:t>”</a:t>
            </a:r>
            <a:r>
              <a:rPr lang="zh-TW" altLang="en-US" baseline="0" dirty="0" smtClean="0">
                <a:latin typeface="Arial" pitchFamily="34" charset="0"/>
              </a:rPr>
              <a:t>。他們希望回饋給搜尋的人好的結果。</a:t>
            </a:r>
            <a:r>
              <a:rPr lang="en-US" altLang="zh-TW" baseline="0" dirty="0" smtClean="0">
                <a:latin typeface="Arial" pitchFamily="34" charset="0"/>
              </a:rPr>
              <a:t>Google</a:t>
            </a:r>
            <a:r>
              <a:rPr lang="zh-TW" altLang="en-US" baseline="0" dirty="0" smtClean="0">
                <a:latin typeface="Arial" pitchFamily="34" charset="0"/>
              </a:rPr>
              <a:t>最大的價值之一就是大量的資料庫</a:t>
            </a:r>
            <a:r>
              <a:rPr lang="en-US" baseline="0" dirty="0" smtClean="0">
                <a:latin typeface="Arial" pitchFamily="34" charset="0"/>
              </a:rPr>
              <a:t>– </a:t>
            </a:r>
            <a:r>
              <a:rPr lang="zh-TW" altLang="en-US" baseline="0" dirty="0" smtClean="0">
                <a:latin typeface="Arial" pitchFamily="34" charset="0"/>
              </a:rPr>
              <a:t>不用花你一毛錢。確認你有在排名上面，且你的排序是正確的</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618054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en-US" baseline="0" dirty="0" smtClean="0">
                <a:latin typeface="Arial" pitchFamily="34" charset="0"/>
              </a:rPr>
              <a:t>Google</a:t>
            </a:r>
            <a:r>
              <a:rPr lang="zh-TW" altLang="en-US" baseline="0" dirty="0" smtClean="0">
                <a:latin typeface="Arial" pitchFamily="34" charset="0"/>
              </a:rPr>
              <a:t>是一門</a:t>
            </a:r>
            <a:r>
              <a:rPr lang="en-US" altLang="zh-TW" baseline="0" dirty="0" smtClean="0">
                <a:latin typeface="Arial" pitchFamily="34" charset="0"/>
              </a:rPr>
              <a:t>”</a:t>
            </a:r>
            <a:r>
              <a:rPr lang="zh-TW" altLang="en-US" baseline="0" dirty="0" smtClean="0">
                <a:latin typeface="Arial" pitchFamily="34" charset="0"/>
              </a:rPr>
              <a:t>轉介的生意</a:t>
            </a:r>
            <a:r>
              <a:rPr lang="en-US" altLang="zh-TW" baseline="0" dirty="0" smtClean="0">
                <a:latin typeface="Arial" pitchFamily="34" charset="0"/>
              </a:rPr>
              <a:t>”</a:t>
            </a:r>
            <a:r>
              <a:rPr lang="zh-TW" altLang="en-US" baseline="0" dirty="0" smtClean="0">
                <a:latin typeface="Arial" pitchFamily="34" charset="0"/>
              </a:rPr>
              <a:t>。他們希望回饋給搜尋的人好的結果。</a:t>
            </a:r>
            <a:r>
              <a:rPr lang="en-US" altLang="zh-TW" baseline="0" dirty="0" smtClean="0">
                <a:latin typeface="Arial" pitchFamily="34" charset="0"/>
              </a:rPr>
              <a:t>Google</a:t>
            </a:r>
            <a:r>
              <a:rPr lang="zh-TW" altLang="en-US" baseline="0" dirty="0" smtClean="0">
                <a:latin typeface="Arial" pitchFamily="34" charset="0"/>
              </a:rPr>
              <a:t>最大的價值之一就是大量的資料庫</a:t>
            </a:r>
            <a:r>
              <a:rPr lang="en-US" altLang="zh-TW" baseline="0" dirty="0" smtClean="0">
                <a:latin typeface="Arial" pitchFamily="34" charset="0"/>
              </a:rPr>
              <a:t>– </a:t>
            </a:r>
            <a:r>
              <a:rPr lang="zh-TW" altLang="en-US" baseline="0" dirty="0" smtClean="0">
                <a:latin typeface="Arial" pitchFamily="34" charset="0"/>
              </a:rPr>
              <a:t>不用花你一毛錢。確認你有在排名上面，且你的排序是正確的</a:t>
            </a:r>
            <a:endParaRPr lang="en-US" altLang="zh-TW"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533005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zh-TW" altLang="en-US" baseline="0" dirty="0" smtClean="0">
                <a:latin typeface="Arial" pitchFamily="34" charset="0"/>
              </a:rPr>
              <a:t>第三種類型包含其他種類排序</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這些包含出現在</a:t>
            </a:r>
            <a:r>
              <a:rPr lang="en-US" altLang="zh-TW" baseline="0" dirty="0" smtClean="0">
                <a:latin typeface="Arial" pitchFamily="34" charset="0"/>
              </a:rPr>
              <a:t>”</a:t>
            </a:r>
            <a:r>
              <a:rPr lang="zh-TW" altLang="en-US" baseline="0" dirty="0" smtClean="0">
                <a:latin typeface="Arial" pitchFamily="34" charset="0"/>
              </a:rPr>
              <a:t>廣告</a:t>
            </a:r>
            <a:r>
              <a:rPr lang="en-US" altLang="zh-TW" baseline="0" dirty="0" smtClean="0">
                <a:latin typeface="Arial" pitchFamily="34" charset="0"/>
              </a:rPr>
              <a:t>“</a:t>
            </a:r>
            <a:r>
              <a:rPr lang="zh-TW" altLang="en-US" baseline="0" dirty="0" smtClean="0">
                <a:latin typeface="Arial" pitchFamily="34" charset="0"/>
              </a:rPr>
              <a:t>和</a:t>
            </a:r>
            <a:r>
              <a:rPr lang="en-US" altLang="zh-TW" baseline="0" dirty="0" smtClean="0">
                <a:latin typeface="Arial" pitchFamily="34" charset="0"/>
              </a:rPr>
              <a:t>”</a:t>
            </a:r>
            <a:r>
              <a:rPr lang="zh-TW" altLang="en-US" baseline="0" dirty="0" smtClean="0">
                <a:latin typeface="Arial" pitchFamily="34" charset="0"/>
              </a:rPr>
              <a:t>本地排序</a:t>
            </a:r>
            <a:r>
              <a:rPr lang="en-US" altLang="zh-TW" baseline="0" dirty="0" smtClean="0">
                <a:latin typeface="Arial" pitchFamily="34" charset="0"/>
              </a:rPr>
              <a:t>“</a:t>
            </a:r>
            <a:r>
              <a:rPr lang="zh-TW" altLang="en-US" baseline="0" dirty="0" smtClean="0">
                <a:latin typeface="Arial" pitchFamily="34" charset="0"/>
              </a:rPr>
              <a:t>之後</a:t>
            </a:r>
            <a:r>
              <a:rPr lang="en-US" baseline="0" dirty="0" smtClean="0">
                <a:latin typeface="Arial" pitchFamily="34" charset="0"/>
              </a:rPr>
              <a:t> </a:t>
            </a:r>
          </a:p>
          <a:p>
            <a:pPr marL="177988" indent="-177988">
              <a:buFont typeface="Arial"/>
              <a:buChar char="•"/>
            </a:pPr>
            <a:r>
              <a:rPr lang="zh-TW" altLang="en-US" baseline="0" dirty="0" smtClean="0">
                <a:latin typeface="Arial" pitchFamily="34" charset="0"/>
              </a:rPr>
              <a:t>你會想出現在更多地方</a:t>
            </a:r>
            <a:r>
              <a:rPr lang="en-US" altLang="zh-TW" baseline="0" dirty="0" smtClean="0">
                <a:latin typeface="Arial" pitchFamily="34" charset="0"/>
              </a:rPr>
              <a:t>!</a:t>
            </a:r>
            <a:r>
              <a:rPr lang="zh-TW" altLang="en-US" baseline="0" dirty="0" smtClean="0">
                <a:latin typeface="Arial" pitchFamily="34" charset="0"/>
              </a:rPr>
              <a:t> 你的網站頁面都有</a:t>
            </a:r>
            <a:r>
              <a:rPr lang="en-US" altLang="zh-TW" baseline="0" dirty="0" smtClean="0">
                <a:latin typeface="Arial" pitchFamily="34" charset="0"/>
              </a:rPr>
              <a:t>SEO</a:t>
            </a:r>
            <a:r>
              <a:rPr lang="zh-TW" altLang="en-US" baseline="0" dirty="0" smtClean="0">
                <a:latin typeface="Arial" pitchFamily="34" charset="0"/>
              </a:rPr>
              <a:t>的價值，如果發揮這個效果，他們就會出現在這些</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你使用越多社群媒體以及其他平台，你的生意就越會被提及</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有越多的其他網站在他們的平台上討論你的生意，你的生意曝光度就會越高</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23075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zh-TW" altLang="en-US" dirty="0" smtClean="0">
                <a:latin typeface="Arial" pitchFamily="34" charset="0"/>
              </a:rPr>
              <a:t>說明手機搜尋的結果</a:t>
            </a:r>
            <a:r>
              <a:rPr lang="en-US" baseline="0" dirty="0" smtClean="0">
                <a:latin typeface="Arial" pitchFamily="34" charset="0"/>
              </a:rPr>
              <a:t>!  </a:t>
            </a:r>
          </a:p>
          <a:p>
            <a:pPr marL="177988" indent="-177988">
              <a:buFont typeface="Arial"/>
              <a:buChar char="•"/>
            </a:pPr>
            <a:r>
              <a:rPr lang="zh-TW" altLang="en-US" baseline="0" dirty="0" smtClean="0">
                <a:latin typeface="Arial" pitchFamily="34" charset="0"/>
              </a:rPr>
              <a:t>分享</a:t>
            </a:r>
            <a:r>
              <a:rPr lang="en-US" baseline="0" dirty="0" smtClean="0">
                <a:latin typeface="Arial" pitchFamily="34" charset="0"/>
              </a:rPr>
              <a:t> Google</a:t>
            </a:r>
            <a:r>
              <a:rPr lang="zh-TW" altLang="en-US" baseline="0" dirty="0" smtClean="0">
                <a:latin typeface="Arial" pitchFamily="34" charset="0"/>
              </a:rPr>
              <a:t>現在的搜尋結果策略</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分享</a:t>
            </a:r>
            <a:r>
              <a:rPr lang="en-US" baseline="0" dirty="0" smtClean="0">
                <a:latin typeface="Arial" pitchFamily="34" charset="0"/>
              </a:rPr>
              <a:t>“</a:t>
            </a:r>
            <a:r>
              <a:rPr lang="zh-TW" altLang="en-US" baseline="0" dirty="0" smtClean="0">
                <a:latin typeface="Arial" pitchFamily="34" charset="0"/>
              </a:rPr>
              <a:t>為什麼</a:t>
            </a:r>
            <a:r>
              <a:rPr lang="en-US" baseline="0" dirty="0" smtClean="0">
                <a:latin typeface="Arial" pitchFamily="34" charset="0"/>
              </a:rPr>
              <a:t>” – </a:t>
            </a:r>
            <a:r>
              <a:rPr lang="zh-TW" altLang="en-US" baseline="0" dirty="0" smtClean="0">
                <a:latin typeface="Arial" pitchFamily="34" charset="0"/>
              </a:rPr>
              <a:t>就是因為我們</a:t>
            </a:r>
            <a:r>
              <a:rPr lang="en-US" altLang="zh-TW" baseline="0" dirty="0" smtClean="0">
                <a:latin typeface="Arial" pitchFamily="34" charset="0"/>
              </a:rPr>
              <a:t>!</a:t>
            </a:r>
            <a:r>
              <a:rPr lang="zh-TW" altLang="en-US" baseline="0" dirty="0" smtClean="0">
                <a:latin typeface="Arial" pitchFamily="34" charset="0"/>
              </a:rPr>
              <a:t> 我們身為網站的瀏覽者，喜歡與手機友善的網站互動，因此</a:t>
            </a:r>
            <a:r>
              <a:rPr lang="en-US" altLang="zh-TW" baseline="0" dirty="0" smtClean="0">
                <a:latin typeface="Arial" pitchFamily="34" charset="0"/>
              </a:rPr>
              <a:t>Google</a:t>
            </a:r>
            <a:r>
              <a:rPr lang="zh-TW" altLang="en-US" baseline="0" dirty="0" smtClean="0">
                <a:latin typeface="Arial" pitchFamily="34" charset="0"/>
              </a:rPr>
              <a:t>才會推薦這些網站給我們</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125257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zh-TW" altLang="en-US" baseline="0" dirty="0" smtClean="0">
                <a:latin typeface="Arial" pitchFamily="34" charset="0"/>
              </a:rPr>
              <a:t>提升你網站</a:t>
            </a:r>
            <a:r>
              <a:rPr lang="en-US" altLang="zh-TW" baseline="0" dirty="0" smtClean="0">
                <a:latin typeface="Arial" pitchFamily="34" charset="0"/>
              </a:rPr>
              <a:t>SEO</a:t>
            </a:r>
            <a:r>
              <a:rPr lang="zh-TW" altLang="en-US" baseline="0" dirty="0" smtClean="0">
                <a:latin typeface="Arial" pitchFamily="34" charset="0"/>
              </a:rPr>
              <a:t>價值的一個方式就是尋求顧客在你的網站上評論，以及在其他評論網站上留下評論</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這不只可以提升你的</a:t>
            </a:r>
            <a:r>
              <a:rPr lang="en-US" altLang="zh-TW" baseline="0" dirty="0" smtClean="0">
                <a:latin typeface="Arial" pitchFamily="34" charset="0"/>
              </a:rPr>
              <a:t>SEO</a:t>
            </a:r>
            <a:r>
              <a:rPr lang="zh-TW" altLang="en-US" baseline="0" dirty="0" smtClean="0">
                <a:latin typeface="Arial" pitchFamily="34" charset="0"/>
              </a:rPr>
              <a:t>價值，也會增加購物者</a:t>
            </a:r>
            <a:r>
              <a:rPr lang="en-US" altLang="zh-TW" baseline="0" dirty="0" smtClean="0">
                <a:latin typeface="Arial" pitchFamily="34" charset="0"/>
              </a:rPr>
              <a:t>/</a:t>
            </a:r>
            <a:r>
              <a:rPr lang="zh-TW" altLang="en-US" baseline="0" dirty="0" smtClean="0">
                <a:latin typeface="Arial" pitchFamily="34" charset="0"/>
              </a:rPr>
              <a:t>訪客到你的網站</a:t>
            </a:r>
            <a:r>
              <a:rPr lang="en-US" baseline="0" dirty="0" smtClean="0">
                <a:latin typeface="Arial" pitchFamily="34" charset="0"/>
              </a:rPr>
              <a:t>  </a:t>
            </a:r>
          </a:p>
          <a:p>
            <a:pPr marL="177988" indent="-177988">
              <a:buFont typeface="Arial"/>
              <a:buChar char="•"/>
            </a:pPr>
            <a:r>
              <a:rPr lang="zh-TW" altLang="en-US" baseline="0" dirty="0" smtClean="0">
                <a:latin typeface="Arial" pitchFamily="34" charset="0"/>
              </a:rPr>
              <a:t>看看如何借力顧客評論</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資料來源</a:t>
            </a:r>
            <a:r>
              <a:rPr lang="en-US" baseline="0" dirty="0" smtClean="0">
                <a:latin typeface="Arial" pitchFamily="34" charset="0"/>
              </a:rPr>
              <a:t>: Constant Contact</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165157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7988" indent="-177988">
              <a:buFont typeface="Arial"/>
              <a:buChar char="•"/>
            </a:pPr>
            <a:r>
              <a:rPr lang="zh-TW" altLang="en-US" baseline="0" dirty="0" smtClean="0">
                <a:latin typeface="Arial" pitchFamily="34" charset="0"/>
              </a:rPr>
              <a:t>處理負評的方式</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A65588CC-F53D-EF4C-9A21-3CFECB934B9B}"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164713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7988" indent="-177988">
              <a:buFont typeface="Arial"/>
              <a:buChar char="•"/>
            </a:pPr>
            <a:r>
              <a:rPr lang="zh-TW" altLang="en-US" baseline="0" dirty="0" smtClean="0">
                <a:latin typeface="Arial" pitchFamily="34" charset="0"/>
              </a:rPr>
              <a:t>借力其他評論網站增加更多評論。大眾依據可信任的評論做出決定，所以如果你有更多的評論，對你越有幫助</a:t>
            </a:r>
            <a:r>
              <a:rPr lang="en-US" altLang="zh-TW" baseline="0" dirty="0" smtClean="0">
                <a:latin typeface="Arial" pitchFamily="34" charset="0"/>
              </a:rPr>
              <a:t>!</a:t>
            </a:r>
            <a:endParaRPr lang="en-US" altLang="zh-TW" dirty="0" smtClean="0"/>
          </a:p>
          <a:p>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A65588CC-F53D-EF4C-9A21-3CFECB934B9B}"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468971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zh-TW" altLang="en-US" dirty="0" smtClean="0">
                <a:latin typeface="Arial" pitchFamily="34" charset="0"/>
              </a:rPr>
              <a:t>多數的業主都很害怕</a:t>
            </a:r>
            <a:r>
              <a:rPr lang="en-US" altLang="zh-TW" dirty="0" smtClean="0">
                <a:latin typeface="Arial" pitchFamily="34" charset="0"/>
              </a:rPr>
              <a:t>“</a:t>
            </a:r>
            <a:r>
              <a:rPr lang="zh-TW" altLang="en-US" dirty="0" smtClean="0">
                <a:latin typeface="Arial" pitchFamily="34" charset="0"/>
              </a:rPr>
              <a:t>數位行銷</a:t>
            </a:r>
            <a:r>
              <a:rPr lang="en-US" altLang="zh-TW" dirty="0" smtClean="0">
                <a:latin typeface="Arial" pitchFamily="34" charset="0"/>
              </a:rPr>
              <a:t>”</a:t>
            </a:r>
            <a:r>
              <a:rPr lang="zh-TW" altLang="en-US" dirty="0" smtClean="0">
                <a:latin typeface="Arial" pitchFamily="34" charset="0"/>
              </a:rPr>
              <a:t>這個名詞</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這提供了一個簡單的定義。只是利用數位頻道來行銷</a:t>
            </a:r>
            <a:endParaRPr lang="en-US" dirty="0" smtClean="0"/>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859323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7988" indent="-177988">
              <a:buFont typeface="Arial"/>
              <a:buChar char="•"/>
            </a:pPr>
            <a:r>
              <a:rPr lang="zh-TW" altLang="en-US" baseline="0" dirty="0" smtClean="0">
                <a:latin typeface="Arial" pitchFamily="34" charset="0"/>
              </a:rPr>
              <a:t>獲得更多正面評價的方式</a:t>
            </a:r>
            <a:endParaRPr lang="zh-TW" altLang="en-US" dirty="0"/>
          </a:p>
        </p:txBody>
      </p:sp>
      <p:sp>
        <p:nvSpPr>
          <p:cNvPr id="4" name="投影片編號版面配置區 3"/>
          <p:cNvSpPr>
            <a:spLocks noGrp="1"/>
          </p:cNvSpPr>
          <p:nvPr>
            <p:ph type="sldNum" sz="quarter" idx="10"/>
          </p:nvPr>
        </p:nvSpPr>
        <p:spPr/>
        <p:txBody>
          <a:bodyPr/>
          <a:lstStyle/>
          <a:p>
            <a:fld id="{A65588CC-F53D-EF4C-9A21-3CFECB934B9B}"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489771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7988" indent="-177988">
              <a:buFont typeface="Arial"/>
              <a:buChar char="•"/>
            </a:pPr>
            <a:r>
              <a:rPr lang="zh-TW" altLang="en-US" baseline="0" dirty="0" smtClean="0">
                <a:latin typeface="Arial" pitchFamily="34" charset="0"/>
              </a:rPr>
              <a:t>以正面評價進行口碑行銷的方式</a:t>
            </a:r>
            <a:endParaRPr lang="zh-TW" altLang="en-US" dirty="0"/>
          </a:p>
        </p:txBody>
      </p:sp>
      <p:sp>
        <p:nvSpPr>
          <p:cNvPr id="4" name="投影片編號版面配置區 3"/>
          <p:cNvSpPr>
            <a:spLocks noGrp="1"/>
          </p:cNvSpPr>
          <p:nvPr>
            <p:ph type="sldNum" sz="quarter" idx="10"/>
          </p:nvPr>
        </p:nvSpPr>
        <p:spPr/>
        <p:txBody>
          <a:bodyPr/>
          <a:lstStyle/>
          <a:p>
            <a:fld id="{A65588CC-F53D-EF4C-9A21-3CFECB934B9B}"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592518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7988" indent="-177988">
              <a:buFont typeface="Arial"/>
              <a:buChar char="•"/>
            </a:pPr>
            <a:r>
              <a:rPr lang="zh-TW" altLang="en-US" baseline="0" dirty="0" smtClean="0">
                <a:latin typeface="Arial" pitchFamily="34" charset="0"/>
              </a:rPr>
              <a:t>我們現在來分享幾個貼好文的方式</a:t>
            </a:r>
            <a:endParaRPr lang="en-US" altLang="zh-TW" baseline="0" dirty="0" smtClean="0">
              <a:latin typeface="Arial" pitchFamily="34" charset="0"/>
            </a:endParaRPr>
          </a:p>
          <a:p>
            <a:pPr marL="177988" indent="-177988">
              <a:buFont typeface="Arial"/>
              <a:buChar char="•"/>
            </a:pPr>
            <a:r>
              <a:rPr lang="zh-TW" altLang="en-US" baseline="0" dirty="0" smtClean="0">
                <a:latin typeface="Arial" pitchFamily="34" charset="0"/>
              </a:rPr>
              <a:t>每個人都使用社群媒體，所以我們都知道我們想用什麼的內容與對方互動</a:t>
            </a:r>
            <a:endParaRPr lang="zh-TW" altLang="en-US" dirty="0"/>
          </a:p>
        </p:txBody>
      </p:sp>
      <p:sp>
        <p:nvSpPr>
          <p:cNvPr id="4" name="投影片編號版面配置區 3"/>
          <p:cNvSpPr>
            <a:spLocks noGrp="1"/>
          </p:cNvSpPr>
          <p:nvPr>
            <p:ph type="sldNum" sz="quarter" idx="10"/>
          </p:nvPr>
        </p:nvSpPr>
        <p:spPr/>
        <p:txBody>
          <a:bodyPr/>
          <a:lstStyle/>
          <a:p>
            <a:fld id="{A65588CC-F53D-EF4C-9A21-3CFECB934B9B}"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406721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7988" indent="-177988">
              <a:buFont typeface="Arial"/>
              <a:buChar char="•"/>
            </a:pPr>
            <a:r>
              <a:rPr lang="zh-TW" altLang="en-US" baseline="0" dirty="0" smtClean="0">
                <a:latin typeface="Arial" pitchFamily="34" charset="0"/>
              </a:rPr>
              <a:t>自由發揮</a:t>
            </a:r>
            <a:endParaRPr lang="en-US" altLang="zh-TW" dirty="0" smtClean="0"/>
          </a:p>
          <a:p>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A65588CC-F53D-EF4C-9A21-3CFECB934B9B}"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902193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7988" indent="-177988">
              <a:buFont typeface="Arial"/>
              <a:buChar char="•"/>
            </a:pPr>
            <a:r>
              <a:rPr lang="zh-TW" altLang="en-US" baseline="0" dirty="0" smtClean="0">
                <a:latin typeface="Arial" pitchFamily="34" charset="0"/>
              </a:rPr>
              <a:t>對現場的業主來說，這是最有幫助的</a:t>
            </a:r>
            <a:r>
              <a:rPr lang="en-US" altLang="zh-TW" baseline="0" dirty="0" smtClean="0">
                <a:latin typeface="Arial" pitchFamily="34" charset="0"/>
              </a:rPr>
              <a:t>!</a:t>
            </a:r>
          </a:p>
          <a:p>
            <a:pPr marL="177988" indent="-177988">
              <a:buFont typeface="Arial"/>
              <a:buChar char="•"/>
            </a:pPr>
            <a:r>
              <a:rPr lang="zh-TW" altLang="en-US" baseline="0" dirty="0" smtClean="0">
                <a:latin typeface="Arial" pitchFamily="34" charset="0"/>
              </a:rPr>
              <a:t>很多人感到困難的是</a:t>
            </a:r>
            <a:r>
              <a:rPr lang="en-US" altLang="zh-TW" baseline="0" dirty="0" smtClean="0">
                <a:latin typeface="Arial" pitchFamily="34" charset="0"/>
              </a:rPr>
              <a:t>”</a:t>
            </a:r>
            <a:r>
              <a:rPr lang="zh-TW" altLang="en-US" baseline="0" dirty="0" smtClean="0">
                <a:latin typeface="Arial" pitchFamily="34" charset="0"/>
              </a:rPr>
              <a:t>要貼什麼</a:t>
            </a:r>
            <a:r>
              <a:rPr lang="en-US" altLang="zh-TW" baseline="0" dirty="0" smtClean="0">
                <a:latin typeface="Arial" pitchFamily="34" charset="0"/>
              </a:rPr>
              <a:t>“</a:t>
            </a:r>
            <a:r>
              <a:rPr lang="zh-TW" altLang="en-US" baseline="0" dirty="0" smtClean="0">
                <a:latin typeface="Arial" pitchFamily="34" charset="0"/>
              </a:rPr>
              <a:t>。這可以給你一個簡單的貼文想法</a:t>
            </a:r>
            <a:endParaRPr lang="en-US" altLang="zh-TW" baseline="0" dirty="0" smtClean="0">
              <a:latin typeface="Arial" pitchFamily="34" charset="0"/>
            </a:endParaRPr>
          </a:p>
          <a:p>
            <a:pPr marL="177988" indent="-177988">
              <a:buFont typeface="Arial"/>
              <a:buChar char="•"/>
            </a:pPr>
            <a:r>
              <a:rPr lang="zh-TW" altLang="en-US" baseline="0" dirty="0" smtClean="0">
                <a:latin typeface="Arial" pitchFamily="34" charset="0"/>
              </a:rPr>
              <a:t>不要把你的社群平台當做一個</a:t>
            </a:r>
            <a:r>
              <a:rPr lang="en-US" altLang="zh-TW" baseline="0" dirty="0" smtClean="0">
                <a:latin typeface="Arial" pitchFamily="34" charset="0"/>
              </a:rPr>
              <a:t>24</a:t>
            </a:r>
            <a:r>
              <a:rPr lang="zh-TW" altLang="en-US" baseline="0" dirty="0" smtClean="0">
                <a:latin typeface="Arial" pitchFamily="34" charset="0"/>
              </a:rPr>
              <a:t>小時的事業。社群媒體應該就是用來社交且讓你的顧客願意跟你互動</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A65588CC-F53D-EF4C-9A21-3CFECB934B9B}"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4181038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zh-TW" altLang="en-US" baseline="0" dirty="0" smtClean="0">
                <a:latin typeface="Arial" pitchFamily="34" charset="0"/>
              </a:rPr>
              <a:t>關於社群策略的大綱</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看完這些以後</a:t>
            </a:r>
            <a:r>
              <a:rPr lang="en-US" baseline="0" dirty="0" smtClean="0">
                <a:latin typeface="Arial" pitchFamily="34" charset="0"/>
              </a:rPr>
              <a:t> – </a:t>
            </a:r>
            <a:r>
              <a:rPr lang="zh-TW" altLang="en-US" baseline="0" dirty="0" smtClean="0">
                <a:latin typeface="Arial" pitchFamily="34" charset="0"/>
              </a:rPr>
              <a:t>想想看你現在的社群形象並問問你自己</a:t>
            </a:r>
            <a:r>
              <a:rPr lang="en-US" altLang="zh-TW" baseline="0" dirty="0" smtClean="0">
                <a:latin typeface="Arial" pitchFamily="34" charset="0"/>
              </a:rPr>
              <a:t>“</a:t>
            </a:r>
            <a:r>
              <a:rPr lang="zh-TW" altLang="en-US" baseline="0" dirty="0" smtClean="0">
                <a:latin typeface="Arial" pitchFamily="34" charset="0"/>
              </a:rPr>
              <a:t>這樣夠嗎</a:t>
            </a:r>
            <a:r>
              <a:rPr lang="en-US" altLang="zh-TW" baseline="0" dirty="0" smtClean="0">
                <a:latin typeface="Arial" pitchFamily="34" charset="0"/>
              </a:rPr>
              <a:t>”?</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927246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zh-TW" altLang="en-US" baseline="0" dirty="0" smtClean="0">
                <a:latin typeface="Arial" pitchFamily="34" charset="0"/>
              </a:rPr>
              <a:t>另一個接觸你的顧客跟潛在顧客的最佳方式是電子郵件行銷</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電子郵件行銷功能是特別強大的，因為讀者一般來說都是</a:t>
            </a:r>
            <a:r>
              <a:rPr lang="en-US" altLang="zh-TW" baseline="0" dirty="0" smtClean="0">
                <a:latin typeface="Arial" pitchFamily="34" charset="0"/>
              </a:rPr>
              <a:t>”</a:t>
            </a:r>
            <a:r>
              <a:rPr lang="zh-TW" altLang="en-US" baseline="0" dirty="0" smtClean="0">
                <a:latin typeface="Arial" pitchFamily="34" charset="0"/>
              </a:rPr>
              <a:t>選擇性</a:t>
            </a:r>
            <a:r>
              <a:rPr lang="en-US" altLang="zh-TW" baseline="0" dirty="0" smtClean="0">
                <a:latin typeface="Arial" pitchFamily="34" charset="0"/>
              </a:rPr>
              <a:t>”</a:t>
            </a:r>
            <a:r>
              <a:rPr lang="zh-TW" altLang="en-US" baseline="0" dirty="0" smtClean="0">
                <a:latin typeface="Arial" pitchFamily="34" charset="0"/>
              </a:rPr>
              <a:t>的閱讀</a:t>
            </a:r>
            <a:endParaRPr lang="en-US" altLang="zh-TW" baseline="0" dirty="0" smtClean="0">
              <a:latin typeface="Arial" pitchFamily="34" charset="0"/>
            </a:endParaRPr>
          </a:p>
          <a:p>
            <a:pPr marL="177988" indent="-177988">
              <a:buFont typeface="Arial"/>
              <a:buChar char="•"/>
            </a:pPr>
            <a:r>
              <a:rPr lang="zh-TW" altLang="zh-TW" sz="1200" kern="1200" dirty="0" smtClean="0">
                <a:solidFill>
                  <a:schemeClr val="tx1"/>
                </a:solidFill>
                <a:effectLst/>
                <a:latin typeface="+mn-lt"/>
                <a:ea typeface="+mn-ea"/>
                <a:cs typeface="+mn-cs"/>
              </a:rPr>
              <a:t>因為大量郵件已經不敷使用，大部分人會支付月費針對電子郵件行銷活動執行不同的解決方案。</a:t>
            </a:r>
            <a:endParaRPr lang="en-US" altLang="zh-TW" sz="1200" kern="1200" dirty="0" smtClean="0">
              <a:solidFill>
                <a:schemeClr val="tx1"/>
              </a:solidFill>
              <a:effectLst/>
              <a:latin typeface="+mn-lt"/>
              <a:ea typeface="+mn-ea"/>
              <a:cs typeface="+mn-cs"/>
            </a:endParaRPr>
          </a:p>
          <a:p>
            <a:pPr marL="177988" indent="-177988">
              <a:buFont typeface="Arial"/>
              <a:buChar char="•"/>
            </a:pPr>
            <a:r>
              <a:rPr lang="zh-TW" altLang="zh-TW" sz="1200" kern="1200" dirty="0" smtClean="0">
                <a:solidFill>
                  <a:schemeClr val="tx1"/>
                </a:solidFill>
                <a:effectLst/>
                <a:latin typeface="+mn-lt"/>
                <a:ea typeface="+mn-ea"/>
                <a:cs typeface="+mn-cs"/>
              </a:rPr>
              <a:t>如果您透過您的電子郵件廠商發送大量郵件，這些訊息可能會變成垃圾郵件，這也是為什麼您需要獨特的電子郵件行銷解決方案。</a:t>
            </a:r>
            <a:endParaRPr lang="en-US" altLang="zh-TW" sz="1200" kern="1200" dirty="0" smtClean="0">
              <a:solidFill>
                <a:schemeClr val="tx1"/>
              </a:solidFill>
              <a:effectLst/>
              <a:latin typeface="+mn-lt"/>
              <a:ea typeface="+mn-ea"/>
              <a:cs typeface="+mn-cs"/>
            </a:endParaRPr>
          </a:p>
          <a:p>
            <a:pPr marL="177988" indent="-177988">
              <a:buFont typeface="Arial"/>
              <a:buChar char="•"/>
            </a:pPr>
            <a:r>
              <a:rPr lang="zh-TW" altLang="zh-TW" sz="1200" kern="1200" dirty="0" smtClean="0">
                <a:solidFill>
                  <a:schemeClr val="tx1"/>
                </a:solidFill>
                <a:effectLst/>
                <a:latin typeface="+mn-lt"/>
                <a:ea typeface="+mn-ea"/>
                <a:cs typeface="+mn-cs"/>
              </a:rPr>
              <a:t>要成功做好電子郵件行銷活動，有</a:t>
            </a:r>
            <a:r>
              <a:rPr lang="en-US" altLang="zh-TW" sz="1200" kern="1200" dirty="0" smtClean="0">
                <a:solidFill>
                  <a:schemeClr val="tx1"/>
                </a:solidFill>
                <a:effectLst/>
                <a:latin typeface="+mn-lt"/>
                <a:ea typeface="+mn-ea"/>
                <a:cs typeface="+mn-cs"/>
              </a:rPr>
              <a:t>3</a:t>
            </a:r>
            <a:r>
              <a:rPr lang="zh-TW" altLang="zh-TW" sz="1200" kern="1200" dirty="0" smtClean="0">
                <a:solidFill>
                  <a:schemeClr val="tx1"/>
                </a:solidFill>
                <a:effectLst/>
                <a:latin typeface="+mn-lt"/>
                <a:ea typeface="+mn-ea"/>
                <a:cs typeface="+mn-cs"/>
              </a:rPr>
              <a:t>個秘訣。</a:t>
            </a:r>
            <a:r>
              <a:rPr lang="en-US" altLang="zh-TW" sz="1200" kern="1200" dirty="0" smtClean="0">
                <a:solidFill>
                  <a:schemeClr val="tx1"/>
                </a:solidFill>
                <a:effectLst/>
                <a:latin typeface="+mn-lt"/>
                <a:ea typeface="+mn-ea"/>
                <a:cs typeface="+mn-cs"/>
              </a:rPr>
              <a:t>   </a:t>
            </a:r>
            <a:endParaRPr lang="zh-TW" altLang="zh-TW"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087642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3263"/>
            <a:ext cx="6254750" cy="3519487"/>
          </a:xfrm>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83345" indent="-183345">
              <a:buFont typeface="Arial"/>
              <a:buChar char="•"/>
            </a:pPr>
            <a:r>
              <a:rPr lang="zh-TW" altLang="en-US" dirty="0" smtClean="0"/>
              <a:t>我們的解決方案提供專業、經濟實惠且有效的線上成效</a:t>
            </a:r>
            <a:r>
              <a:rPr lang="en-US" altLang="zh-TW" baseline="0" dirty="0" smtClean="0"/>
              <a:t> </a:t>
            </a:r>
          </a:p>
          <a:p>
            <a:pPr marL="183345" indent="-183345">
              <a:buFont typeface="Arial"/>
              <a:buChar char="•"/>
            </a:pPr>
            <a:r>
              <a:rPr lang="zh-TW" altLang="en-US" baseline="0" dirty="0" smtClean="0"/>
              <a:t>我們知道這些事情非常令人頭痛，因此我們很驕傲的說，我們提供您一個簡單的解決方案，讓您可以專注在更重要的事，例如你的生意</a:t>
            </a:r>
            <a:endParaRPr lang="en-US" altLang="zh-TW"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5247797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eaLnBrk="1" hangingPunct="1"/>
            <a:r>
              <a:rPr kumimoji="0" lang="zh-TW" altLang="en-US" sz="1200" b="1" i="0" u="sng" strike="noStrike" kern="1200" cap="none" spc="0" normalizeH="0" baseline="0" noProof="0" dirty="0" smtClean="0">
                <a:ln>
                  <a:noFill/>
                </a:ln>
                <a:solidFill>
                  <a:prstClr val="black"/>
                </a:solidFill>
                <a:effectLst/>
                <a:uLnTx/>
                <a:uFillTx/>
                <a:latin typeface="Arial" pitchFamily="34" charset="0"/>
                <a:ea typeface="+mn-ea"/>
                <a:cs typeface="+mn-cs"/>
              </a:rPr>
              <a:t>講師筆記</a:t>
            </a:r>
            <a:r>
              <a:rPr lang="en-US" altLang="zh-TW" b="1" u="sng" dirty="0" smtClean="0">
                <a:latin typeface="Arial" pitchFamily="34" charset="0"/>
              </a:rPr>
              <a:t>:</a:t>
            </a:r>
          </a:p>
          <a:p>
            <a:pPr marL="174669" indent="-174669">
              <a:buFont typeface="Arial"/>
              <a:buChar char="•"/>
            </a:pPr>
            <a:r>
              <a:rPr lang="zh-TW" altLang="en-US" dirty="0" smtClean="0">
                <a:latin typeface="Arial" pitchFamily="34" charset="0"/>
              </a:rPr>
              <a:t>我們的產品優勢</a:t>
            </a:r>
            <a:endParaRPr lang="en-US" dirty="0" smtClean="0">
              <a:latin typeface="Arial" pitchFamily="34" charset="0"/>
            </a:endParaRPr>
          </a:p>
          <a:p>
            <a:pPr marL="174669" indent="-174669">
              <a:buFont typeface="Arial"/>
              <a:buChar char="•"/>
            </a:pPr>
            <a:r>
              <a:rPr lang="zh-TW" altLang="en-US" dirty="0" smtClean="0">
                <a:latin typeface="Arial" pitchFamily="34" charset="0"/>
              </a:rPr>
              <a:t>比技術更重要，相較於說明產品特色，顧客更理解優勢為他們帶來的好處</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093682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49478">
              <a:defRPr/>
            </a:pPr>
            <a:r>
              <a:rPr lang="zh" sz="1200" b="1" i="0" u="sng" dirty="0" smtClean="0">
                <a:solidFill>
                  <a:srgbClr val="000000"/>
                </a:solidFill>
                <a:ea typeface="Microsoft YaHei" panose="020B0503020204020204" pitchFamily="34" charset="-122"/>
              </a:rPr>
              <a:t>講師筆記：</a:t>
            </a:r>
          </a:p>
          <a:p>
            <a:pPr marL="178027" indent="-178027" defTabSz="949478">
              <a:buFont typeface="Arial"/>
              <a:buChar char="•"/>
              <a:defRPr/>
            </a:pPr>
            <a:r>
              <a:rPr lang="zh" sz="1200" b="0" i="0" dirty="0" smtClean="0">
                <a:solidFill>
                  <a:srgbClr val="000000"/>
                </a:solidFill>
                <a:ea typeface="Microsoft YaHei" panose="020B0503020204020204" pitchFamily="34" charset="-122"/>
              </a:rPr>
              <a:t>舊網站/新網站</a:t>
            </a:r>
          </a:p>
          <a:p>
            <a:pPr marL="178027" indent="-178027" defTabSz="949478">
              <a:buFont typeface="Arial"/>
              <a:buChar char="•"/>
              <a:defRPr/>
            </a:pPr>
            <a:r>
              <a:rPr lang="zh" sz="1200" b="0" i="0" dirty="0" smtClean="0">
                <a:solidFill>
                  <a:srgbClr val="000000"/>
                </a:solidFill>
                <a:ea typeface="Microsoft YaHei" panose="020B0503020204020204" pitchFamily="34" charset="-122"/>
              </a:rPr>
              <a:t>由於線上報名、選課和搜尋課程都更方便，線上能見度即帶來業績</a:t>
            </a:r>
          </a:p>
          <a:p>
            <a:pPr marL="178027" indent="-178027" defTabSz="949478">
              <a:buFont typeface="Arial"/>
              <a:buChar char="•"/>
              <a:defRPr/>
            </a:pPr>
            <a:r>
              <a:rPr lang="zh" sz="1200" b="0" i="0" dirty="0" smtClean="0">
                <a:solidFill>
                  <a:srgbClr val="000000"/>
                </a:solidFill>
                <a:ea typeface="Microsoft YaHei" panose="020B0503020204020204" pitchFamily="34" charset="-122"/>
              </a:rPr>
              <a:t>網站可回答大多數問題並讓消費者方便搜尋時，便節省了時間 </a:t>
            </a: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2188752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kumimoji="0" lang="zh-TW" altLang="en-US" sz="1200" b="1" i="0" u="sng" strike="noStrike" kern="1200" cap="none" spc="0" normalizeH="0" baseline="0" noProof="0" dirty="0" smtClean="0">
                <a:ln>
                  <a:noFill/>
                </a:ln>
                <a:solidFill>
                  <a:prstClr val="black"/>
                </a:solidFill>
                <a:effectLst/>
                <a:uLnTx/>
                <a:uFillTx/>
                <a:latin typeface="Arial" pitchFamily="34" charset="0"/>
                <a:ea typeface="+mn-ea"/>
                <a:cs typeface="+mn-cs"/>
              </a:rPr>
              <a:t>講師筆記</a:t>
            </a:r>
            <a:r>
              <a:rPr lang="en-US" altLang="zh-TW" b="1" u="sng" dirty="0" smtClean="0">
                <a:latin typeface="Arial" pitchFamily="34" charset="0"/>
              </a:rPr>
              <a:t>:</a:t>
            </a:r>
          </a:p>
          <a:p>
            <a:pPr eaLnBrk="1" hangingPunct="1">
              <a:buFontTx/>
              <a:buChar char="•"/>
            </a:pPr>
            <a:r>
              <a:rPr lang="zh-TW" altLang="en-US" dirty="0" smtClean="0">
                <a:latin typeface="Arial" pitchFamily="34" charset="0"/>
              </a:rPr>
              <a:t>講述重點</a:t>
            </a:r>
            <a:r>
              <a:rPr lang="en-US" altLang="zh-TW" dirty="0" smtClean="0">
                <a:latin typeface="Arial" pitchFamily="34" charset="0"/>
              </a:rPr>
              <a:t>:</a:t>
            </a:r>
          </a:p>
          <a:p>
            <a:pPr lvl="1" eaLnBrk="1" hangingPunct="1">
              <a:buFontTx/>
              <a:buChar char="•"/>
            </a:pPr>
            <a:r>
              <a:rPr lang="en-US" altLang="zh-TW" baseline="0" dirty="0" smtClean="0">
                <a:latin typeface="Arial" pitchFamily="34" charset="0"/>
              </a:rPr>
              <a:t>  </a:t>
            </a:r>
            <a:r>
              <a:rPr lang="zh-TW" altLang="en-US" baseline="0" dirty="0" smtClean="0">
                <a:latin typeface="Arial" pitchFamily="34" charset="0"/>
              </a:rPr>
              <a:t>在我們的日常生活中，我們都是網站的消費者。想想看，你都在哪裡看報紙、進行社交生活等等。</a:t>
            </a:r>
            <a:r>
              <a:rPr lang="en-US" altLang="zh-TW" baseline="0" dirty="0" smtClean="0">
                <a:latin typeface="Arial" pitchFamily="34" charset="0"/>
              </a:rPr>
              <a:t>  </a:t>
            </a:r>
          </a:p>
          <a:p>
            <a:pPr lvl="1" eaLnBrk="1" hangingPunct="1">
              <a:buFontTx/>
              <a:buChar char="•"/>
            </a:pPr>
            <a:r>
              <a:rPr lang="en-US" altLang="zh-TW" baseline="0" dirty="0" smtClean="0">
                <a:latin typeface="Arial" pitchFamily="34" charset="0"/>
              </a:rPr>
              <a:t> </a:t>
            </a:r>
            <a:r>
              <a:rPr lang="zh-TW" altLang="en-US" baseline="0" dirty="0" smtClean="0">
                <a:latin typeface="Arial" pitchFamily="34" charset="0"/>
              </a:rPr>
              <a:t>你同意大家都在網路上找尋他們要的資料嗎</a:t>
            </a:r>
            <a:r>
              <a:rPr lang="en-US" altLang="zh-TW" baseline="0" dirty="0" smtClean="0">
                <a:latin typeface="Arial" pitchFamily="34" charset="0"/>
              </a:rPr>
              <a:t>?</a:t>
            </a:r>
          </a:p>
          <a:p>
            <a:pPr lvl="1" eaLnBrk="1" hangingPunct="1">
              <a:buFontTx/>
              <a:buChar char="•"/>
            </a:pPr>
            <a:r>
              <a:rPr lang="en-US" altLang="zh-TW" baseline="0" dirty="0" smtClean="0">
                <a:latin typeface="Arial" pitchFamily="34" charset="0"/>
              </a:rPr>
              <a:t> </a:t>
            </a:r>
            <a:r>
              <a:rPr lang="zh-TW" altLang="en-US" baseline="0" dirty="0" smtClean="0">
                <a:latin typeface="Arial" pitchFamily="34" charset="0"/>
              </a:rPr>
              <a:t>在網路上做生意，業主才能跟他們的顧客以及潛在顧客互動。</a:t>
            </a:r>
            <a:endParaRPr lang="en-US" altLang="zh-TW" baseline="0" dirty="0" smtClean="0">
              <a:latin typeface="Arial" pitchFamily="34" charset="0"/>
            </a:endParaRPr>
          </a:p>
          <a:p>
            <a:pPr lvl="1" eaLnBrk="1" hangingPunct="1">
              <a:buFontTx/>
              <a:buChar char="•"/>
            </a:pPr>
            <a:r>
              <a:rPr lang="en-US" altLang="zh-TW" baseline="0" dirty="0" smtClean="0">
                <a:latin typeface="Arial" pitchFamily="34" charset="0"/>
              </a:rPr>
              <a:t> </a:t>
            </a:r>
            <a:r>
              <a:rPr lang="zh-TW" altLang="en-US" baseline="0" dirty="0" smtClean="0">
                <a:latin typeface="Arial" pitchFamily="34" charset="0"/>
              </a:rPr>
              <a:t>顧客都期待可以在網站上先瀏覽產品</a:t>
            </a:r>
            <a:endParaRPr lang="en-US" altLang="zh-TW" dirty="0" smtClean="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0267418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49478">
              <a:defRPr/>
            </a:pPr>
            <a:r>
              <a:rPr lang="zh-TW" altLang="en-US" b="1" dirty="0" smtClean="0"/>
              <a:t>講師筆記</a:t>
            </a:r>
            <a:r>
              <a:rPr lang="en-US" altLang="zh-TW" b="1" dirty="0" smtClean="0"/>
              <a:t>:</a:t>
            </a:r>
          </a:p>
          <a:p>
            <a:pPr marL="178027" indent="-178027" defTabSz="949478">
              <a:buFont typeface="Arial"/>
              <a:buChar char="•"/>
              <a:defRPr/>
            </a:pPr>
            <a:r>
              <a:rPr lang="zh-TW" altLang="en-US" dirty="0" smtClean="0"/>
              <a:t>新網站</a:t>
            </a:r>
            <a:endParaRPr lang="en-US" altLang="zh-TW" dirty="0" smtClean="0"/>
          </a:p>
          <a:p>
            <a:pPr marL="178027" indent="-178027" defTabSz="949478">
              <a:buFont typeface="Arial"/>
              <a:buChar char="•"/>
              <a:defRPr/>
            </a:pPr>
            <a:r>
              <a:rPr lang="zh-TW" altLang="en-US" dirty="0" smtClean="0"/>
              <a:t>使用數位行銷產品，做到更好得網站曝光</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310153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eaLnBrk="1" hangingPunct="1">
              <a:buFontTx/>
              <a:buChar char="•"/>
            </a:pPr>
            <a:r>
              <a:rPr lang="en-US" baseline="0" dirty="0" smtClean="0">
                <a:latin typeface="Arial" pitchFamily="34" charset="0"/>
              </a:rPr>
              <a:t> </a:t>
            </a:r>
            <a:r>
              <a:rPr lang="zh-TW" altLang="en-US" baseline="0" dirty="0" smtClean="0">
                <a:latin typeface="Arial" pitchFamily="34" charset="0"/>
              </a:rPr>
              <a:t>簡介線上行銷策略與一般網站的概念</a:t>
            </a:r>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062669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defTabSz="931774">
              <a:defRPr/>
            </a:pPr>
            <a:r>
              <a:rPr lang="zh-TW" altLang="en-US" b="1" dirty="0" smtClean="0"/>
              <a:t>講師筆記</a:t>
            </a:r>
            <a:r>
              <a:rPr lang="en-US" altLang="zh-TW" b="1" dirty="0" smtClean="0"/>
              <a:t>:</a:t>
            </a:r>
          </a:p>
          <a:p>
            <a:pPr marL="174708" indent="-174708" defTabSz="931774">
              <a:buFont typeface="Arial"/>
              <a:buChar char="•"/>
              <a:defRPr/>
            </a:pPr>
            <a:r>
              <a:rPr lang="zh-TW" altLang="en-US" dirty="0" smtClean="0"/>
              <a:t>這是簡介</a:t>
            </a:r>
            <a:r>
              <a:rPr lang="en-US" baseline="0" dirty="0" smtClean="0"/>
              <a:t> – </a:t>
            </a:r>
            <a:r>
              <a:rPr lang="zh-TW" altLang="en-US" baseline="0" dirty="0" smtClean="0"/>
              <a:t>目的是讓大家期待我們接下來講的內容</a:t>
            </a:r>
            <a:r>
              <a:rPr lang="en-US" baseline="0" dirty="0" smtClean="0"/>
              <a:t> </a:t>
            </a:r>
          </a:p>
          <a:p>
            <a:pPr marL="174708" indent="-174708" defTabSz="931774">
              <a:buFont typeface="Arial"/>
              <a:buChar char="•"/>
              <a:defRPr/>
            </a:pPr>
            <a:r>
              <a:rPr lang="zh-TW" altLang="en-US" baseline="0" dirty="0" smtClean="0"/>
              <a:t>簡單來說，涵蓋最大的主題</a:t>
            </a:r>
            <a:r>
              <a:rPr lang="en-US" baseline="0" dirty="0" smtClean="0"/>
              <a:t> “</a:t>
            </a:r>
            <a:r>
              <a:rPr lang="zh-TW" altLang="en-US" baseline="0" dirty="0" smtClean="0"/>
              <a:t>網站、行銷工具、無限支援、安全性</a:t>
            </a:r>
            <a:r>
              <a:rPr lang="en-US" baseline="0" dirty="0" smtClean="0"/>
              <a:t>  </a:t>
            </a:r>
          </a:p>
          <a:p>
            <a:pPr marL="174708" indent="-174708" defTabSz="931774">
              <a:buFont typeface="Arial"/>
              <a:buChar char="•"/>
              <a:defRPr/>
            </a:pPr>
            <a:r>
              <a:rPr lang="zh-TW" altLang="en-US" baseline="0" dirty="0" smtClean="0"/>
              <a:t>目的是以簡單的圖表展示</a:t>
            </a:r>
            <a:r>
              <a:rPr lang="en-US" baseline="0" dirty="0" smtClean="0"/>
              <a:t> –</a:t>
            </a:r>
            <a:r>
              <a:rPr lang="zh-TW" altLang="en-US" baseline="0" dirty="0" smtClean="0"/>
              <a:t> 包含我們的解決方案是什麼</a:t>
            </a:r>
            <a:r>
              <a:rPr lang="en-US" baseline="0" dirty="0" smtClean="0"/>
              <a:t> / </a:t>
            </a:r>
            <a:r>
              <a:rPr lang="zh-TW" altLang="en-US" baseline="0" dirty="0" smtClean="0"/>
              <a:t>逐漸灌輸產品信心</a:t>
            </a:r>
            <a:r>
              <a:rPr lang="en-US" baseline="0" dirty="0" smtClean="0"/>
              <a:t> </a:t>
            </a:r>
          </a:p>
          <a:p>
            <a:pPr marL="174708" indent="-174708" defTabSz="931774">
              <a:buFont typeface="Arial"/>
              <a:buChar char="•"/>
              <a:defRPr/>
            </a:pPr>
            <a:r>
              <a:rPr lang="zh-TW" altLang="en-US" baseline="0" dirty="0" smtClean="0"/>
              <a:t>花費一分鐘以內的時間說明</a:t>
            </a:r>
            <a:r>
              <a:rPr lang="en-US" baseline="0" dirty="0" smtClean="0"/>
              <a:t> – </a:t>
            </a:r>
            <a:r>
              <a:rPr lang="zh-TW" altLang="en-US" baseline="0" dirty="0" smtClean="0"/>
              <a:t>後面將說明細節</a:t>
            </a:r>
            <a:endParaRPr lang="en-US" dirty="0" smtClean="0"/>
          </a:p>
          <a:p>
            <a:endParaRPr lang="en-US" dirty="0"/>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163348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708025"/>
            <a:ext cx="6302375" cy="3544888"/>
          </a:xfrm>
        </p:spPr>
      </p:sp>
      <p:sp>
        <p:nvSpPr>
          <p:cNvPr id="3" name="Notes Placeholder 2"/>
          <p:cNvSpPr>
            <a:spLocks noGrp="1"/>
          </p:cNvSpPr>
          <p:nvPr>
            <p:ph type="body" idx="1"/>
          </p:nvPr>
        </p:nvSpPr>
        <p:spPr/>
        <p:txBody>
          <a:bodyPr lIns="94846" tIns="47422" rIns="94846" bIns="47422"/>
          <a:lstStyle/>
          <a:p>
            <a:pPr defTabSz="984840">
              <a:defRPr/>
            </a:pPr>
            <a:r>
              <a:rPr lang="x-none" sz="1200" b="1" i="0" dirty="0" smtClean="0">
                <a:solidFill>
                  <a:srgbClr val="000000"/>
                </a:solidFill>
                <a:ea typeface="SimSun" pitchFamily="18" charset="0"/>
              </a:rPr>
              <a:t>講師筆記：</a:t>
            </a:r>
          </a:p>
          <a:p>
            <a:pPr marL="184657" indent="-184657" defTabSz="984840">
              <a:buFont typeface="Arial"/>
              <a:buChar char="•"/>
              <a:defRPr/>
            </a:pPr>
            <a:r>
              <a:rPr lang="x-none" sz="1200" b="0" i="0" dirty="0" smtClean="0">
                <a:solidFill>
                  <a:srgbClr val="000000"/>
                </a:solidFill>
                <a:ea typeface="SimSun" pitchFamily="18" charset="0"/>
              </a:rPr>
              <a:t>這是簡介 － 目的是讓大家期待我們接下來講的內容。</a:t>
            </a:r>
          </a:p>
          <a:p>
            <a:pPr marL="184657" indent="-184657" defTabSz="984840">
              <a:buFont typeface="Arial"/>
              <a:buChar char="•"/>
              <a:defRPr/>
            </a:pPr>
            <a:r>
              <a:rPr lang="x-none" sz="1200" b="0" i="0" dirty="0" smtClean="0">
                <a:solidFill>
                  <a:srgbClr val="000000"/>
                </a:solidFill>
                <a:ea typeface="SimSun" pitchFamily="18" charset="0"/>
              </a:rPr>
              <a:t> 簡單來說，涵蓋最大的主題「網站、行銷工具、無限支援、安全性」。</a:t>
            </a:r>
          </a:p>
          <a:p>
            <a:pPr marL="184657" indent="-184657" defTabSz="984840">
              <a:buFont typeface="Arial"/>
              <a:buChar char="•"/>
              <a:defRPr/>
            </a:pPr>
            <a:r>
              <a:rPr lang="x-none" sz="1200" b="0" i="0" dirty="0" smtClean="0">
                <a:solidFill>
                  <a:srgbClr val="000000"/>
                </a:solidFill>
                <a:ea typeface="SimSun" pitchFamily="18" charset="0"/>
              </a:rPr>
              <a:t>目的是以簡單的圖表展示 － 包含我們的解決方案是什麼／逐漸灌輸產品信心。</a:t>
            </a:r>
          </a:p>
          <a:p>
            <a:pPr marL="184657" indent="-184657" defTabSz="984840">
              <a:buFont typeface="Arial"/>
              <a:buChar char="•"/>
              <a:defRPr/>
            </a:pPr>
            <a:r>
              <a:rPr lang="x-none" sz="1200" b="0" i="0" dirty="0" smtClean="0">
                <a:solidFill>
                  <a:srgbClr val="000000"/>
                </a:solidFill>
                <a:ea typeface="SimSun" pitchFamily="18" charset="0"/>
              </a:rPr>
              <a:t>花一分鐘以內的時間說明 － 後面將說明細節。</a:t>
            </a:r>
          </a:p>
          <a:p>
            <a:pPr defTabSz="984840">
              <a:defRPr/>
            </a:pPr>
            <a:endParaRPr lang="en-US" dirty="0" smtClean="0"/>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pPr marL="0" marR="0" lvl="0" indent="0" algn="l" defTabSz="457034" rtl="0" eaLnBrk="1" fontAlgn="auto" latinLnBrk="0" hangingPunct="0">
              <a:lnSpc>
                <a:spcPct val="100000"/>
              </a:lnSpc>
              <a:spcBef>
                <a:spcPts val="0"/>
              </a:spcBef>
              <a:spcAft>
                <a:spcPts val="0"/>
              </a:spcAft>
              <a:buClrTx/>
              <a:buSzTx/>
              <a:buFontTx/>
              <a:buNone/>
              <a:tabLst/>
              <a:defRPr/>
            </a:pPr>
            <a:fld id="{B82DCF3E-B345-4BBB-A9FD-3405EF5B901A}" type="slidenum">
              <a:rPr kumimoji="0" lang="en-US" sz="1800" b="0" i="0" u="none" strike="noStrike" kern="0" cap="none" spc="0" normalizeH="0" baseline="0" noProof="0" smtClean="0">
                <a:ln>
                  <a:noFill/>
                </a:ln>
                <a:solidFill>
                  <a:prstClr val="black"/>
                </a:solidFill>
                <a:effectLst/>
                <a:uLnTx/>
                <a:uFillTx/>
                <a:latin typeface="Calibri"/>
                <a:ea typeface="+mn-ea"/>
                <a:cs typeface="+mn-cs"/>
                <a:sym typeface="Calibri"/>
              </a:rPr>
              <a:pPr marL="0" marR="0" lvl="0" indent="0" algn="l" defTabSz="457034" rtl="0" eaLnBrk="1" fontAlgn="auto" latinLnBrk="0" hangingPunct="0">
                <a:lnSpc>
                  <a:spcPct val="100000"/>
                </a:lnSpc>
                <a:spcBef>
                  <a:spcPts val="0"/>
                </a:spcBef>
                <a:spcAft>
                  <a:spcPts val="0"/>
                </a:spcAft>
                <a:buClrTx/>
                <a:buSzTx/>
                <a:buFontTx/>
                <a:buNone/>
                <a:tabLst/>
                <a:defRPr/>
              </a:pPr>
              <a:t>33</a:t>
            </a:fld>
            <a:endParaRPr kumimoji="0" lang="en-US" sz="1800" b="0" i="0" u="none" strike="noStrike" kern="0" cap="none" spc="0" normalizeH="0" baseline="0" noProof="0" dirty="0">
              <a:ln>
                <a:noFill/>
              </a:ln>
              <a:solidFill>
                <a:prstClr val="black"/>
              </a:solidFill>
              <a:effectLst/>
              <a:uLnTx/>
              <a:uFillTx/>
              <a:latin typeface="Calibri"/>
              <a:ea typeface="+mn-ea"/>
              <a:cs typeface="+mn-cs"/>
              <a:sym typeface="Calibri"/>
            </a:endParaRPr>
          </a:p>
        </p:txBody>
      </p:sp>
    </p:spTree>
    <p:extLst>
      <p:ext uri="{BB962C8B-B14F-4D97-AF65-F5344CB8AC3E}">
        <p14:creationId xmlns:p14="http://schemas.microsoft.com/office/powerpoint/2010/main" val="42052341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1450" indent="-171450" eaLnBrk="1" hangingPunct="1">
              <a:buFont typeface="Arial" panose="020B0604020202020204" pitchFamily="34" charset="0"/>
              <a:buChar char="•"/>
            </a:pPr>
            <a:r>
              <a:rPr lang="zh-TW" altLang="en-US" dirty="0" smtClean="0">
                <a:latin typeface="Arial" pitchFamily="34" charset="0"/>
              </a:rPr>
              <a:t>網站設計和編輯網站是兩件事情</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由我們的設計中心幫您做一個客製化設計，讓您展現品牌力並在我們可編輯的平台上完成設計</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303386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b="1" u="sng" dirty="0" smtClean="0">
                <a:latin typeface="Arial" pitchFamily="34" charset="0"/>
              </a:rPr>
              <a:t>講師筆記</a:t>
            </a:r>
            <a:r>
              <a:rPr lang="en-US" altLang="zh-TW" b="1" u="sng" dirty="0" smtClean="0">
                <a:latin typeface="Arial" pitchFamily="34" charset="0"/>
              </a:rPr>
              <a:t>:</a:t>
            </a:r>
          </a:p>
          <a:p>
            <a:pPr marL="174708" indent="-174708">
              <a:buFont typeface="Arial"/>
              <a:buChar char="•"/>
            </a:pPr>
            <a:r>
              <a:rPr lang="zh-TW" altLang="en-US" dirty="0" smtClean="0">
                <a:latin typeface="Arial" pitchFamily="34" charset="0"/>
              </a:rPr>
              <a:t>我們的電子商務功能強大</a:t>
            </a:r>
            <a:endParaRPr lang="en-US" altLang="zh-TW" dirty="0" smtClean="0">
              <a:latin typeface="Arial" pitchFamily="34" charset="0"/>
            </a:endParaRPr>
          </a:p>
          <a:p>
            <a:pPr marL="174708" indent="-174708">
              <a:buFont typeface="Arial"/>
              <a:buChar char="•"/>
            </a:pPr>
            <a:r>
              <a:rPr lang="zh-TW" altLang="en-US" dirty="0" smtClean="0">
                <a:latin typeface="Arial" pitchFamily="34" charset="0"/>
              </a:rPr>
              <a:t>它可以完成很多事情</a:t>
            </a:r>
            <a:endParaRPr lang="en-US" altLang="zh-TW" dirty="0" smtClean="0">
              <a:latin typeface="Arial" pitchFamily="34" charset="0"/>
            </a:endParaRPr>
          </a:p>
          <a:p>
            <a:pPr marL="174708" indent="-174708">
              <a:buFont typeface="Arial"/>
              <a:buChar char="•"/>
            </a:pPr>
            <a:r>
              <a:rPr lang="en-US" altLang="zh-TW" dirty="0" smtClean="0">
                <a:latin typeface="Arial" pitchFamily="34" charset="0"/>
              </a:rPr>
              <a:t>(</a:t>
            </a:r>
            <a:r>
              <a:rPr lang="zh-TW" altLang="en-US" dirty="0" smtClean="0">
                <a:latin typeface="Arial" pitchFamily="34" charset="0"/>
              </a:rPr>
              <a:t>分享一些你客戶的個人的經驗</a:t>
            </a:r>
            <a:r>
              <a:rPr lang="en-US" altLang="zh-TW" dirty="0" smtClean="0">
                <a:latin typeface="Arial" pitchFamily="34" charset="0"/>
              </a:rPr>
              <a:t>).</a:t>
            </a:r>
          </a:p>
          <a:p>
            <a:pPr marL="174708" indent="-174708">
              <a:buFont typeface="Arial"/>
              <a:buChar char="•"/>
            </a:pPr>
            <a:r>
              <a:rPr lang="zh-TW" altLang="en-US" dirty="0" smtClean="0">
                <a:latin typeface="Arial" pitchFamily="34" charset="0"/>
              </a:rPr>
              <a:t>以優勢與特色講述重點</a:t>
            </a:r>
            <a:endParaRPr lang="en-US" altLang="zh-TW" dirty="0" smtClean="0">
              <a:latin typeface="Arial" pitchFamily="34" charset="0"/>
            </a:endParaRPr>
          </a:p>
          <a:p>
            <a:pPr marL="174708" indent="-174708">
              <a:buFont typeface="Arial"/>
              <a:buChar char="•"/>
            </a:pPr>
            <a:r>
              <a:rPr lang="zh-TW" altLang="en-US" dirty="0" smtClean="0">
                <a:latin typeface="Arial" pitchFamily="34" charset="0"/>
              </a:rPr>
              <a:t>再次提醒，這是一個關於提供有效的網路效益。如果目前業主的網站，沒有提供顧客評論或願望清單，這會是個有效益的網站嗎</a:t>
            </a:r>
            <a:r>
              <a:rPr lang="en-US" altLang="zh-TW" dirty="0" smtClean="0">
                <a:latin typeface="Arial" pitchFamily="34" charset="0"/>
              </a:rPr>
              <a:t>?</a:t>
            </a:r>
            <a:r>
              <a:rPr lang="zh-TW" altLang="en-US" dirty="0" smtClean="0">
                <a:latin typeface="Arial" pitchFamily="34" charset="0"/>
              </a:rPr>
              <a:t> 當然不是</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444691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r>
              <a:rPr lang="zh-TW" altLang="en-US" b="1" dirty="0" smtClean="0"/>
              <a:t>講師筆記</a:t>
            </a:r>
            <a:r>
              <a:rPr lang="en-US" altLang="zh-TW" b="1" dirty="0" smtClean="0"/>
              <a:t>:</a:t>
            </a:r>
          </a:p>
          <a:p>
            <a:pPr marL="174708" indent="-174708" defTabSz="931774">
              <a:buFont typeface="Arial"/>
              <a:buChar char="•"/>
              <a:defRPr/>
            </a:pPr>
            <a:r>
              <a:rPr lang="zh-TW" altLang="en-US" baseline="0" dirty="0" smtClean="0"/>
              <a:t>目的是讓大家期待我們接下來講的內容</a:t>
            </a:r>
            <a:r>
              <a:rPr lang="en-US" altLang="zh-TW" baseline="0" dirty="0" smtClean="0"/>
              <a:t>. </a:t>
            </a:r>
          </a:p>
          <a:p>
            <a:pPr marL="174708" indent="-174708" defTabSz="931774">
              <a:buFont typeface="Arial"/>
              <a:buChar char="•"/>
              <a:defRPr/>
            </a:pPr>
            <a:r>
              <a:rPr lang="zh-TW" altLang="en-US" baseline="0" dirty="0" smtClean="0"/>
              <a:t>簡單來說，涵蓋最大的主題 “網站、行銷工具、無限支援、安全性  </a:t>
            </a:r>
          </a:p>
          <a:p>
            <a:pPr marL="174708" indent="-174708" defTabSz="931774">
              <a:buFont typeface="Arial"/>
              <a:buChar char="•"/>
              <a:defRPr/>
            </a:pPr>
            <a:r>
              <a:rPr lang="zh-TW" altLang="en-US" baseline="0" dirty="0" smtClean="0"/>
              <a:t>目的是以簡單的圖表展示 </a:t>
            </a:r>
            <a:r>
              <a:rPr lang="en-US" altLang="zh-TW" baseline="0" dirty="0" smtClean="0"/>
              <a:t>– </a:t>
            </a:r>
            <a:r>
              <a:rPr lang="zh-TW" altLang="en-US" baseline="0" dirty="0" smtClean="0"/>
              <a:t>包含我們的解決方案是什麼 </a:t>
            </a:r>
            <a:r>
              <a:rPr lang="en-US" altLang="zh-TW" baseline="0" dirty="0" smtClean="0"/>
              <a:t>/ </a:t>
            </a:r>
            <a:r>
              <a:rPr lang="zh-TW" altLang="en-US" baseline="0" dirty="0" smtClean="0"/>
              <a:t>逐漸灌輸產品信心 </a:t>
            </a:r>
          </a:p>
          <a:p>
            <a:pPr marL="174708" indent="-174708" defTabSz="931774">
              <a:buFont typeface="Arial"/>
              <a:buChar char="•"/>
              <a:defRPr/>
            </a:pPr>
            <a:r>
              <a:rPr lang="zh-TW" altLang="en-US" baseline="0" dirty="0" smtClean="0"/>
              <a:t>花費一分鐘以內的時間說明 </a:t>
            </a:r>
            <a:r>
              <a:rPr lang="en-US" altLang="zh-TW" baseline="0" dirty="0" smtClean="0"/>
              <a:t>– </a:t>
            </a:r>
            <a:r>
              <a:rPr lang="zh-TW" altLang="en-US" baseline="0" dirty="0" smtClean="0"/>
              <a:t>後面將說明細節</a:t>
            </a:r>
            <a:r>
              <a:rPr lang="en-US" altLang="zh-TW" baseline="0" dirty="0" smtClean="0"/>
              <a:t>!</a:t>
            </a:r>
          </a:p>
        </p:txBody>
      </p:sp>
      <p:sp>
        <p:nvSpPr>
          <p:cNvPr id="4" name="Slide Number Placeholder 3"/>
          <p:cNvSpPr>
            <a:spLocks noGrp="1"/>
          </p:cNvSpPr>
          <p:nvPr>
            <p:ph type="sldNum" sz="quarter" idx="10"/>
          </p:nvPr>
        </p:nvSpPr>
        <p:spPr/>
        <p:txBody>
          <a:bodyPr/>
          <a:lstStyle/>
          <a:p>
            <a:fld id="{B82DCF3E-B345-4BBB-A9FD-3405EF5B901A}"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5638444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7988" indent="-177988">
              <a:buFont typeface="Arial"/>
              <a:buChar char="•"/>
            </a:pPr>
            <a:r>
              <a:rPr lang="zh-TW" altLang="en-US" dirty="0" smtClean="0">
                <a:latin typeface="Arial" pitchFamily="34" charset="0"/>
              </a:rPr>
              <a:t>顧客有兩種方式可以進行他們的數位行銷策略</a:t>
            </a:r>
            <a:endParaRPr lang="en-US" altLang="zh-TW" baseline="0" dirty="0" smtClean="0">
              <a:latin typeface="Arial" pitchFamily="34" charset="0"/>
            </a:endParaRPr>
          </a:p>
          <a:p>
            <a:pPr marL="177988" indent="-177988">
              <a:buFont typeface="Arial"/>
              <a:buChar char="•"/>
            </a:pPr>
            <a:r>
              <a:rPr lang="zh-TW" altLang="en-US" baseline="0" dirty="0" smtClean="0">
                <a:latin typeface="Arial" pitchFamily="34" charset="0"/>
              </a:rPr>
              <a:t>自行與技術支援合作完成或購買數位行銷服務，讓我們的專業團隊來協助他們處理</a:t>
            </a:r>
            <a:endParaRPr lang="zh-TW" altLang="en-US" dirty="0"/>
          </a:p>
        </p:txBody>
      </p:sp>
      <p:sp>
        <p:nvSpPr>
          <p:cNvPr id="4" name="投影片編號版面配置區 3"/>
          <p:cNvSpPr>
            <a:spLocks noGrp="1"/>
          </p:cNvSpPr>
          <p:nvPr>
            <p:ph type="sldNum" sz="quarter" idx="10"/>
          </p:nvPr>
        </p:nvSpPr>
        <p:spPr/>
        <p:txBody>
          <a:bodyPr/>
          <a:lstStyle/>
          <a:p>
            <a:fld id="{A65588CC-F53D-EF4C-9A21-3CFECB934B9B}"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27010147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zh-TW" altLang="en-US" b="1" u="sng" dirty="0">
                <a:latin typeface="Arial" pitchFamily="34" charset="0"/>
              </a:rPr>
              <a:t>講師筆記</a:t>
            </a:r>
            <a:r>
              <a:rPr lang="en-US" altLang="zh-TW" b="1" u="sng" dirty="0">
                <a:latin typeface="Arial" pitchFamily="34" charset="0"/>
              </a:rPr>
              <a:t>:</a:t>
            </a:r>
          </a:p>
          <a:p>
            <a:pPr marL="177988" indent="-177988">
              <a:buFont typeface="Arial"/>
              <a:buChar char="•"/>
            </a:pPr>
            <a:r>
              <a:rPr lang="zh-TW" altLang="en-US" b="0" u="none" dirty="0">
                <a:latin typeface="Arial" pitchFamily="34" charset="0"/>
              </a:rPr>
              <a:t>最重要的是</a:t>
            </a:r>
            <a:r>
              <a:rPr lang="en-US" altLang="zh-TW" b="0" u="none" dirty="0">
                <a:latin typeface="Arial" pitchFamily="34" charset="0"/>
              </a:rPr>
              <a:t>:</a:t>
            </a:r>
            <a:r>
              <a:rPr lang="zh-TW" altLang="en-US" b="0" u="none" dirty="0">
                <a:latin typeface="Arial" pitchFamily="34" charset="0"/>
              </a:rPr>
              <a:t>要傾聽，這樣一來，你才能提供解決方案幫助他們解決問題</a:t>
            </a:r>
            <a:endParaRPr lang="en-US" altLang="zh-TW" b="0" u="none" dirty="0">
              <a:latin typeface="Arial" pitchFamily="34" charset="0"/>
            </a:endParaRPr>
          </a:p>
          <a:p>
            <a:pPr marL="177988" indent="-177988">
              <a:buFont typeface="Arial"/>
              <a:buChar char="•"/>
            </a:pPr>
            <a:r>
              <a:rPr lang="zh-TW" altLang="en-US" b="0" u="none" dirty="0">
                <a:latin typeface="Arial" pitchFamily="34" charset="0"/>
              </a:rPr>
              <a:t>你可以使用</a:t>
            </a:r>
            <a:r>
              <a:rPr lang="en-US" altLang="zh-TW" b="0" u="none" dirty="0">
                <a:latin typeface="Arial" pitchFamily="34" charset="0"/>
              </a:rPr>
              <a:t>B2B</a:t>
            </a:r>
            <a:r>
              <a:rPr lang="zh-TW" altLang="en-US" b="0" u="none" dirty="0">
                <a:latin typeface="Arial" pitchFamily="34" charset="0"/>
              </a:rPr>
              <a:t>目錄</a:t>
            </a:r>
            <a:r>
              <a:rPr lang="en-US" altLang="zh-TW" b="0" u="none" dirty="0">
                <a:latin typeface="Arial" pitchFamily="34" charset="0"/>
              </a:rPr>
              <a:t>(</a:t>
            </a:r>
            <a:r>
              <a:rPr lang="zh-TW" altLang="en-US" b="0" u="none" dirty="0">
                <a:latin typeface="Arial" pitchFamily="34" charset="0"/>
              </a:rPr>
              <a:t>如右圖</a:t>
            </a:r>
            <a:r>
              <a:rPr lang="en-US" altLang="zh-TW" b="0" u="none" dirty="0">
                <a:latin typeface="Arial" pitchFamily="34" charset="0"/>
              </a:rPr>
              <a:t>)</a:t>
            </a:r>
            <a:r>
              <a:rPr lang="zh-TW" altLang="en-US" b="0" u="none" dirty="0">
                <a:latin typeface="Arial" pitchFamily="34" charset="0"/>
              </a:rPr>
              <a:t>來教育顧客，我們如何比較和我們提供什麼樣的核心解決方案</a:t>
            </a:r>
            <a:endParaRPr lang="en-US" altLang="zh-TW" b="0" u="none" dirty="0">
              <a:latin typeface="Arial" pitchFamily="34" charset="0"/>
            </a:endParaRPr>
          </a:p>
          <a:p>
            <a:pPr marL="177988" indent="-177988">
              <a:buFont typeface="Arial"/>
              <a:buChar char="•"/>
            </a:pPr>
            <a:r>
              <a:rPr lang="zh-TW" altLang="en-US" b="0" u="none" baseline="0" dirty="0">
                <a:latin typeface="Arial" pitchFamily="34" charset="0"/>
              </a:rPr>
              <a:t>產品專員可以在銷售會談時，回答更進一步的相關問題</a:t>
            </a:r>
            <a:endParaRPr lang="en-US" altLang="zh-TW" b="0" u="none" baseline="0" dirty="0">
              <a:latin typeface="Arial" pitchFamily="34" charset="0"/>
            </a:endParaRPr>
          </a:p>
          <a:p>
            <a:pPr marL="177988" indent="-177988">
              <a:buFont typeface="Arial"/>
              <a:buChar char="•"/>
            </a:pPr>
            <a:r>
              <a:rPr lang="zh-TW" altLang="en-US" b="0" u="none" baseline="0" dirty="0">
                <a:latin typeface="Arial" pitchFamily="34" charset="0"/>
              </a:rPr>
              <a:t>在</a:t>
            </a:r>
            <a:r>
              <a:rPr lang="en-US" altLang="zh-TW" b="0" u="none" baseline="0" dirty="0">
                <a:latin typeface="Arial" pitchFamily="34" charset="0"/>
              </a:rPr>
              <a:t>mawc411.com </a:t>
            </a:r>
            <a:r>
              <a:rPr lang="zh-TW" altLang="en-US" b="0" u="none" baseline="0" dirty="0">
                <a:latin typeface="Arial" pitchFamily="34" charset="0"/>
              </a:rPr>
              <a:t>以及</a:t>
            </a:r>
            <a:r>
              <a:rPr lang="en-US" altLang="zh-TW" b="0" u="none" baseline="0" dirty="0">
                <a:latin typeface="Arial" pitchFamily="34" charset="0"/>
              </a:rPr>
              <a:t>mawebcenters.com </a:t>
            </a:r>
            <a:r>
              <a:rPr lang="zh-TW" altLang="en-US" b="0" u="none" baseline="0" dirty="0">
                <a:latin typeface="Arial" pitchFamily="34" charset="0"/>
              </a:rPr>
              <a:t>都有常見問答</a:t>
            </a:r>
            <a:endParaRPr lang="en-US" altLang="zh-TW"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6901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zh-TW" altLang="en-US" b="1" u="sng" dirty="0">
                <a:latin typeface="Arial" pitchFamily="34" charset="0"/>
              </a:rPr>
              <a:t>講師筆記</a:t>
            </a:r>
            <a:r>
              <a:rPr lang="en-US" altLang="zh-TW" b="1" u="sng" dirty="0">
                <a:latin typeface="Arial" pitchFamily="34" charset="0"/>
              </a:rPr>
              <a:t>:</a:t>
            </a:r>
          </a:p>
          <a:p>
            <a:pPr marL="177988" indent="-177988">
              <a:buFont typeface="Arial"/>
              <a:buChar char="•"/>
            </a:pPr>
            <a:r>
              <a:rPr lang="zh-TW" altLang="en-US" b="0" u="none" dirty="0">
                <a:latin typeface="Arial" pitchFamily="34" charset="0"/>
              </a:rPr>
              <a:t>最重要的是</a:t>
            </a:r>
            <a:r>
              <a:rPr lang="en-US" altLang="zh-TW" b="0" u="none" dirty="0">
                <a:latin typeface="Arial" pitchFamily="34" charset="0"/>
              </a:rPr>
              <a:t>:</a:t>
            </a:r>
            <a:r>
              <a:rPr lang="zh-TW" altLang="en-US" b="0" u="none" dirty="0">
                <a:latin typeface="Arial" pitchFamily="34" charset="0"/>
              </a:rPr>
              <a:t>要傾聽，這樣一來，你才能提供解決方案幫助他們解決問題</a:t>
            </a:r>
            <a:endParaRPr lang="en-US" altLang="zh-TW" b="0" u="none" dirty="0">
              <a:latin typeface="Arial" pitchFamily="34" charset="0"/>
            </a:endParaRPr>
          </a:p>
          <a:p>
            <a:pPr marL="177988" indent="-177988">
              <a:buFont typeface="Arial"/>
              <a:buChar char="•"/>
            </a:pPr>
            <a:r>
              <a:rPr lang="zh-TW" altLang="en-US" b="0" u="none" dirty="0">
                <a:latin typeface="Arial" pitchFamily="34" charset="0"/>
              </a:rPr>
              <a:t>你可以使用</a:t>
            </a:r>
            <a:r>
              <a:rPr lang="en-US" altLang="zh-TW" b="0" u="none" dirty="0">
                <a:latin typeface="Arial" pitchFamily="34" charset="0"/>
              </a:rPr>
              <a:t>B2B</a:t>
            </a:r>
            <a:r>
              <a:rPr lang="zh-TW" altLang="en-US" b="0" u="none" dirty="0">
                <a:latin typeface="Arial" pitchFamily="34" charset="0"/>
              </a:rPr>
              <a:t>目錄</a:t>
            </a:r>
            <a:r>
              <a:rPr lang="en-US" altLang="zh-TW" b="0" u="none" dirty="0">
                <a:latin typeface="Arial" pitchFamily="34" charset="0"/>
              </a:rPr>
              <a:t>(</a:t>
            </a:r>
            <a:r>
              <a:rPr lang="zh-TW" altLang="en-US" b="0" u="none" dirty="0">
                <a:latin typeface="Arial" pitchFamily="34" charset="0"/>
              </a:rPr>
              <a:t>如右圖</a:t>
            </a:r>
            <a:r>
              <a:rPr lang="en-US" altLang="zh-TW" b="0" u="none" dirty="0">
                <a:latin typeface="Arial" pitchFamily="34" charset="0"/>
              </a:rPr>
              <a:t>)</a:t>
            </a:r>
            <a:r>
              <a:rPr lang="zh-TW" altLang="en-US" b="0" u="none" dirty="0">
                <a:latin typeface="Arial" pitchFamily="34" charset="0"/>
              </a:rPr>
              <a:t>來教育顧客，我們如何比較和我們提供什麼樣的核心解決方案</a:t>
            </a:r>
            <a:endParaRPr lang="en-US" altLang="zh-TW" b="0" u="none" dirty="0">
              <a:latin typeface="Arial" pitchFamily="34" charset="0"/>
            </a:endParaRPr>
          </a:p>
          <a:p>
            <a:pPr marL="177988" indent="-177988">
              <a:buFont typeface="Arial"/>
              <a:buChar char="•"/>
            </a:pPr>
            <a:r>
              <a:rPr lang="zh-TW" altLang="en-US" b="0" u="none" baseline="0" dirty="0">
                <a:latin typeface="Arial" pitchFamily="34" charset="0"/>
              </a:rPr>
              <a:t>產品專員可以在銷售會談時，回答更進一步的相關問題</a:t>
            </a:r>
            <a:endParaRPr lang="en-US" altLang="zh-TW" b="0" u="none" baseline="0" dirty="0">
              <a:latin typeface="Arial" pitchFamily="34" charset="0"/>
            </a:endParaRPr>
          </a:p>
          <a:p>
            <a:pPr marL="177988" indent="-177988">
              <a:buFont typeface="Arial"/>
              <a:buChar char="•"/>
            </a:pPr>
            <a:r>
              <a:rPr lang="zh-TW" altLang="en-US" b="0" u="none" baseline="0" dirty="0">
                <a:latin typeface="Arial" pitchFamily="34" charset="0"/>
              </a:rPr>
              <a:t>在</a:t>
            </a:r>
            <a:r>
              <a:rPr lang="en-US" altLang="zh-TW" b="0" u="none" baseline="0" dirty="0">
                <a:latin typeface="Arial" pitchFamily="34" charset="0"/>
              </a:rPr>
              <a:t>mawc411.com </a:t>
            </a:r>
            <a:r>
              <a:rPr lang="zh-TW" altLang="en-US" b="0" u="none" baseline="0" dirty="0">
                <a:latin typeface="Arial" pitchFamily="34" charset="0"/>
              </a:rPr>
              <a:t>以及</a:t>
            </a:r>
            <a:r>
              <a:rPr lang="en-US" altLang="zh-TW" b="0" u="none" baseline="0" dirty="0">
                <a:latin typeface="Arial" pitchFamily="34" charset="0"/>
              </a:rPr>
              <a:t>mawebcenters.com </a:t>
            </a:r>
            <a:r>
              <a:rPr lang="zh-TW" altLang="en-US" b="0" u="none" baseline="0" dirty="0">
                <a:latin typeface="Arial" pitchFamily="34" charset="0"/>
              </a:rPr>
              <a:t>都有常見問答</a:t>
            </a:r>
            <a:endParaRPr lang="en-US" altLang="zh-TW"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874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 altLang="en-US" sz="1300" b="1" u="sng" dirty="0">
                <a:solidFill>
                  <a:srgbClr val="000000"/>
                </a:solidFill>
                <a:ea typeface="Microsoft YaHei" panose="020B0503020204020204" pitchFamily="34" charset="-122"/>
              </a:rPr>
              <a:t>講師筆記：</a:t>
            </a:r>
          </a:p>
          <a:p>
            <a:pPr eaLnBrk="1" hangingPunct="1">
              <a:buFontTx/>
              <a:buChar char="•"/>
            </a:pPr>
            <a:r>
              <a:rPr lang="zh" altLang="en-US" sz="1300" dirty="0">
                <a:solidFill>
                  <a:srgbClr val="000000"/>
                </a:solidFill>
                <a:ea typeface="Microsoft YaHei" panose="020B0503020204020204" pitchFamily="34" charset="-122"/>
              </a:rPr>
              <a:t>講述重點：</a:t>
            </a:r>
          </a:p>
          <a:p>
            <a:pPr lvl="1" eaLnBrk="1" hangingPunct="1">
              <a:buFontTx/>
              <a:buChar char="•"/>
            </a:pPr>
            <a:r>
              <a:rPr lang="zh" altLang="en-US" sz="1300" dirty="0">
                <a:solidFill>
                  <a:srgbClr val="000000"/>
                </a:solidFill>
                <a:ea typeface="Microsoft YaHei" panose="020B0503020204020204" pitchFamily="34" charset="-122"/>
              </a:rPr>
              <a:t> 我們都是網站的消費者。想想看，您都在哪裡看報紙、進行社交生活等等。</a:t>
            </a:r>
          </a:p>
          <a:p>
            <a:pPr lvl="1" eaLnBrk="1" hangingPunct="1">
              <a:buFontTx/>
              <a:buChar char="•"/>
            </a:pPr>
            <a:r>
              <a:rPr lang="zh" altLang="en-US" sz="1300" dirty="0">
                <a:solidFill>
                  <a:srgbClr val="000000"/>
                </a:solidFill>
                <a:ea typeface="Microsoft YaHei" panose="020B0503020204020204" pitchFamily="34" charset="-122"/>
              </a:rPr>
              <a:t> 您同意大家都在網路上找尋他們要的資料嗎？</a:t>
            </a:r>
          </a:p>
          <a:p>
            <a:pPr lvl="1" eaLnBrk="1" hangingPunct="1">
              <a:buFontTx/>
              <a:buChar char="•"/>
            </a:pPr>
            <a:r>
              <a:rPr lang="zh" altLang="en-US" sz="1300" dirty="0">
                <a:solidFill>
                  <a:srgbClr val="000000"/>
                </a:solidFill>
                <a:ea typeface="Microsoft YaHei" panose="020B0503020204020204" pitchFamily="34" charset="-122"/>
              </a:rPr>
              <a:t> 在網路上做生意，業主才能跟他們的顧客以及潛在顧客互動。</a:t>
            </a:r>
          </a:p>
          <a:p>
            <a:pPr lvl="1" eaLnBrk="1" hangingPunct="1">
              <a:buFontTx/>
              <a:buChar char="•"/>
            </a:pPr>
            <a:r>
              <a:rPr lang="zh" altLang="en-US" sz="1300" dirty="0">
                <a:solidFill>
                  <a:srgbClr val="000000"/>
                </a:solidFill>
                <a:ea typeface="Microsoft YaHei" panose="020B0503020204020204" pitchFamily="34" charset="-122"/>
              </a:rPr>
              <a:t> 顧客都期待可以在網站上先瀏覽產品、資訊及服務。</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24451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7988" indent="-177988">
              <a:buFont typeface="Arial"/>
              <a:buChar char="•"/>
            </a:pPr>
            <a:r>
              <a:rPr lang="zh-TW" altLang="en-US" b="0" u="none" dirty="0" smtClean="0">
                <a:latin typeface="Arial" pitchFamily="34" charset="0"/>
              </a:rPr>
              <a:t>最重要的是</a:t>
            </a:r>
            <a:r>
              <a:rPr lang="en-US" altLang="zh-TW" b="0" u="none" dirty="0" smtClean="0">
                <a:latin typeface="Arial" pitchFamily="34" charset="0"/>
              </a:rPr>
              <a:t>:</a:t>
            </a:r>
            <a:r>
              <a:rPr lang="zh-TW" altLang="en-US" b="0" u="none" dirty="0" smtClean="0">
                <a:latin typeface="Arial" pitchFamily="34" charset="0"/>
              </a:rPr>
              <a:t>要傾聽，這樣一來，你才能提供解決方案幫助他們解決問題</a:t>
            </a:r>
            <a:endParaRPr lang="en-US" altLang="zh-TW" b="0" u="none" dirty="0" smtClean="0">
              <a:latin typeface="Arial" pitchFamily="34" charset="0"/>
            </a:endParaRPr>
          </a:p>
          <a:p>
            <a:pPr marL="177988" indent="-177988">
              <a:buFont typeface="Arial"/>
              <a:buChar char="•"/>
            </a:pPr>
            <a:r>
              <a:rPr lang="zh-TW" altLang="en-US" b="0" u="none" dirty="0" smtClean="0">
                <a:latin typeface="Arial" pitchFamily="34" charset="0"/>
              </a:rPr>
              <a:t>你可以使用</a:t>
            </a:r>
            <a:r>
              <a:rPr lang="en-US" altLang="zh-TW" b="0" u="none" dirty="0" smtClean="0">
                <a:latin typeface="Arial" pitchFamily="34" charset="0"/>
              </a:rPr>
              <a:t>B2B</a:t>
            </a:r>
            <a:r>
              <a:rPr lang="zh-TW" altLang="en-US" b="0" u="none" dirty="0" smtClean="0">
                <a:latin typeface="Arial" pitchFamily="34" charset="0"/>
              </a:rPr>
              <a:t>目錄</a:t>
            </a:r>
            <a:r>
              <a:rPr lang="en-US" altLang="zh-TW" b="0" u="none" dirty="0" smtClean="0">
                <a:latin typeface="Arial" pitchFamily="34" charset="0"/>
              </a:rPr>
              <a:t>(</a:t>
            </a:r>
            <a:r>
              <a:rPr lang="zh-TW" altLang="en-US" b="0" u="none" dirty="0" smtClean="0">
                <a:latin typeface="Arial" pitchFamily="34" charset="0"/>
              </a:rPr>
              <a:t>如右圖</a:t>
            </a:r>
            <a:r>
              <a:rPr lang="en-US" altLang="zh-TW" b="0" u="none" dirty="0" smtClean="0">
                <a:latin typeface="Arial" pitchFamily="34" charset="0"/>
              </a:rPr>
              <a:t>)</a:t>
            </a:r>
            <a:r>
              <a:rPr lang="zh-TW" altLang="en-US" b="0" u="none" dirty="0" smtClean="0">
                <a:latin typeface="Arial" pitchFamily="34" charset="0"/>
              </a:rPr>
              <a:t>來教育顧客，我們如何比較和我們提供什麼樣的核心解決方案</a:t>
            </a:r>
            <a:endParaRPr lang="en-US" altLang="zh-TW" b="0" u="none" dirty="0" smtClean="0">
              <a:latin typeface="Arial" pitchFamily="34" charset="0"/>
            </a:endParaRPr>
          </a:p>
          <a:p>
            <a:pPr marL="177988" indent="-177988">
              <a:buFont typeface="Arial"/>
              <a:buChar char="•"/>
            </a:pPr>
            <a:r>
              <a:rPr lang="zh-TW" altLang="en-US" b="0" u="none" baseline="0" dirty="0" smtClean="0">
                <a:latin typeface="Arial" pitchFamily="34" charset="0"/>
              </a:rPr>
              <a:t>產品專員可以在銷售會談時，回答更進一步的相關問題</a:t>
            </a:r>
            <a:endParaRPr lang="en-US" altLang="zh-TW" b="0" u="none" baseline="0" dirty="0" smtClean="0">
              <a:latin typeface="Arial" pitchFamily="34" charset="0"/>
            </a:endParaRPr>
          </a:p>
          <a:p>
            <a:pPr marL="177988" indent="-177988">
              <a:buFont typeface="Arial"/>
              <a:buChar char="•"/>
            </a:pPr>
            <a:r>
              <a:rPr lang="zh-TW" altLang="en-US" b="0" u="none" baseline="0" dirty="0" smtClean="0">
                <a:latin typeface="Arial" pitchFamily="34" charset="0"/>
              </a:rPr>
              <a:t>在</a:t>
            </a:r>
            <a:r>
              <a:rPr lang="en-US" altLang="zh-TW" b="0" u="none" baseline="0" dirty="0" smtClean="0">
                <a:latin typeface="Arial" pitchFamily="34" charset="0"/>
              </a:rPr>
              <a:t>mawc411.com </a:t>
            </a:r>
            <a:r>
              <a:rPr lang="zh-TW" altLang="en-US" b="0" u="none" baseline="0" dirty="0" smtClean="0">
                <a:latin typeface="Arial" pitchFamily="34" charset="0"/>
              </a:rPr>
              <a:t>以及</a:t>
            </a:r>
            <a:r>
              <a:rPr lang="en-US" altLang="zh-TW" b="0" u="none" baseline="0" dirty="0" smtClean="0">
                <a:latin typeface="Arial" pitchFamily="34" charset="0"/>
              </a:rPr>
              <a:t>mawebcenters.com </a:t>
            </a:r>
            <a:r>
              <a:rPr lang="zh-TW" altLang="en-US" b="0" u="none" baseline="0" dirty="0" smtClean="0">
                <a:latin typeface="Arial" pitchFamily="34" charset="0"/>
              </a:rPr>
              <a:t>都有常見問答</a:t>
            </a:r>
            <a:endParaRPr lang="en-US" altLang="zh-TW" dirty="0" smtClean="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9465547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7988" indent="-177988">
              <a:buFont typeface="Arial"/>
              <a:buChar char="•"/>
            </a:pPr>
            <a:r>
              <a:rPr lang="zh-TW" altLang="en-US" b="0" u="none" dirty="0" smtClean="0">
                <a:latin typeface="Arial" pitchFamily="34" charset="0"/>
              </a:rPr>
              <a:t>最重要的是</a:t>
            </a:r>
            <a:r>
              <a:rPr lang="en-US" altLang="zh-TW" b="0" u="none" dirty="0" smtClean="0">
                <a:latin typeface="Arial" pitchFamily="34" charset="0"/>
              </a:rPr>
              <a:t>:</a:t>
            </a:r>
            <a:r>
              <a:rPr lang="zh-TW" altLang="en-US" b="0" u="none" dirty="0" smtClean="0">
                <a:latin typeface="Arial" pitchFamily="34" charset="0"/>
              </a:rPr>
              <a:t>要傾聽，這樣一來，你才能提供解決方案幫助他們解決問題</a:t>
            </a:r>
            <a:endParaRPr lang="en-US" altLang="zh-TW" b="0" u="none" dirty="0" smtClean="0">
              <a:latin typeface="Arial" pitchFamily="34" charset="0"/>
            </a:endParaRPr>
          </a:p>
          <a:p>
            <a:pPr marL="177988" indent="-177988">
              <a:buFont typeface="Arial"/>
              <a:buChar char="•"/>
            </a:pPr>
            <a:r>
              <a:rPr lang="zh-TW" altLang="en-US" b="0" u="none" dirty="0" smtClean="0">
                <a:latin typeface="Arial" pitchFamily="34" charset="0"/>
              </a:rPr>
              <a:t>你可以使用</a:t>
            </a:r>
            <a:r>
              <a:rPr lang="en-US" altLang="zh-TW" b="0" u="none" dirty="0" smtClean="0">
                <a:latin typeface="Arial" pitchFamily="34" charset="0"/>
              </a:rPr>
              <a:t>B2B</a:t>
            </a:r>
            <a:r>
              <a:rPr lang="zh-TW" altLang="en-US" b="0" u="none" dirty="0" smtClean="0">
                <a:latin typeface="Arial" pitchFamily="34" charset="0"/>
              </a:rPr>
              <a:t>目錄</a:t>
            </a:r>
            <a:r>
              <a:rPr lang="en-US" altLang="zh-TW" b="0" u="none" dirty="0" smtClean="0">
                <a:latin typeface="Arial" pitchFamily="34" charset="0"/>
              </a:rPr>
              <a:t>(</a:t>
            </a:r>
            <a:r>
              <a:rPr lang="zh-TW" altLang="en-US" b="0" u="none" dirty="0" smtClean="0">
                <a:latin typeface="Arial" pitchFamily="34" charset="0"/>
              </a:rPr>
              <a:t>如右圖</a:t>
            </a:r>
            <a:r>
              <a:rPr lang="en-US" altLang="zh-TW" b="0" u="none" dirty="0" smtClean="0">
                <a:latin typeface="Arial" pitchFamily="34" charset="0"/>
              </a:rPr>
              <a:t>)</a:t>
            </a:r>
            <a:r>
              <a:rPr lang="zh-TW" altLang="en-US" b="0" u="none" dirty="0" smtClean="0">
                <a:latin typeface="Arial" pitchFamily="34" charset="0"/>
              </a:rPr>
              <a:t>來教育顧客，我們如何比較和我們提供什麼樣的核心解決方案</a:t>
            </a:r>
            <a:endParaRPr lang="en-US" altLang="zh-TW" b="0" u="none" dirty="0" smtClean="0">
              <a:latin typeface="Arial" pitchFamily="34" charset="0"/>
            </a:endParaRPr>
          </a:p>
          <a:p>
            <a:pPr marL="177988" indent="-177988">
              <a:buFont typeface="Arial"/>
              <a:buChar char="•"/>
            </a:pPr>
            <a:r>
              <a:rPr lang="zh-TW" altLang="en-US" b="0" u="none" baseline="0" dirty="0" smtClean="0">
                <a:latin typeface="Arial" pitchFamily="34" charset="0"/>
              </a:rPr>
              <a:t>產品專員可以在銷售會談時，回答更進一步的相關問題</a:t>
            </a:r>
            <a:endParaRPr lang="en-US" altLang="zh-TW" b="0" u="none" baseline="0" dirty="0" smtClean="0">
              <a:latin typeface="Arial" pitchFamily="34" charset="0"/>
            </a:endParaRPr>
          </a:p>
          <a:p>
            <a:pPr marL="177988" indent="-177988">
              <a:buFont typeface="Arial"/>
              <a:buChar char="•"/>
            </a:pPr>
            <a:r>
              <a:rPr lang="zh-TW" altLang="en-US" b="0" u="none" baseline="0" dirty="0" smtClean="0">
                <a:latin typeface="Arial" pitchFamily="34" charset="0"/>
              </a:rPr>
              <a:t>在</a:t>
            </a:r>
            <a:r>
              <a:rPr lang="en-US" altLang="zh-TW" b="0" u="none" baseline="0" dirty="0" smtClean="0">
                <a:latin typeface="Arial" pitchFamily="34" charset="0"/>
              </a:rPr>
              <a:t>mawc411.com </a:t>
            </a:r>
            <a:r>
              <a:rPr lang="zh-TW" altLang="en-US" b="0" u="none" baseline="0" dirty="0" smtClean="0">
                <a:latin typeface="Arial" pitchFamily="34" charset="0"/>
              </a:rPr>
              <a:t>以及</a:t>
            </a:r>
            <a:r>
              <a:rPr lang="en-US" altLang="zh-TW" b="0" u="none" baseline="0" dirty="0" smtClean="0">
                <a:latin typeface="Arial" pitchFamily="34" charset="0"/>
              </a:rPr>
              <a:t>mawebcenters.com </a:t>
            </a:r>
            <a:r>
              <a:rPr lang="zh-TW" altLang="en-US" b="0" u="none" baseline="0" dirty="0" smtClean="0">
                <a:latin typeface="Arial" pitchFamily="34" charset="0"/>
              </a:rPr>
              <a:t>都有常見問答</a:t>
            </a:r>
            <a:endParaRPr lang="en-US" altLang="zh-TW" dirty="0" smtClean="0"/>
          </a:p>
          <a:p>
            <a:endParaRPr lang="en-US" dirty="0"/>
          </a:p>
          <a:p>
            <a:endParaRPr lang="en-US" dirty="0"/>
          </a:p>
          <a:p>
            <a:endParaRPr lang="en-US" dirty="0"/>
          </a:p>
          <a:p>
            <a:endParaRPr lang="en-US" dirty="0"/>
          </a:p>
          <a:p>
            <a:endParaRPr lang="en-US" dirty="0"/>
          </a:p>
          <a:p>
            <a:endParaRPr lang="en-US" dirty="0"/>
          </a:p>
          <a:p>
            <a:pPr eaLnBrk="1" hangingPunct="1"/>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11911629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7988" indent="-177988">
              <a:buFont typeface="Arial"/>
              <a:buChar char="•"/>
            </a:pPr>
            <a:r>
              <a:rPr lang="zh-TW" altLang="en-US" b="0" u="none" dirty="0" smtClean="0">
                <a:latin typeface="Arial" pitchFamily="34" charset="0"/>
              </a:rPr>
              <a:t>最重要的是</a:t>
            </a:r>
            <a:r>
              <a:rPr lang="en-US" altLang="zh-TW" b="0" u="none" dirty="0" smtClean="0">
                <a:latin typeface="Arial" pitchFamily="34" charset="0"/>
              </a:rPr>
              <a:t>:</a:t>
            </a:r>
            <a:r>
              <a:rPr lang="zh-TW" altLang="en-US" b="0" u="none" dirty="0" smtClean="0">
                <a:latin typeface="Arial" pitchFamily="34" charset="0"/>
              </a:rPr>
              <a:t>要傾聽，這樣一來，你才能提供解決方案幫助他們解決問題</a:t>
            </a:r>
            <a:endParaRPr lang="en-US" altLang="zh-TW" b="0" u="none" dirty="0" smtClean="0">
              <a:latin typeface="Arial" pitchFamily="34" charset="0"/>
            </a:endParaRPr>
          </a:p>
          <a:p>
            <a:pPr marL="177988" indent="-177988">
              <a:buFont typeface="Arial"/>
              <a:buChar char="•"/>
            </a:pPr>
            <a:r>
              <a:rPr lang="zh-TW" altLang="en-US" b="0" u="none" dirty="0" smtClean="0">
                <a:latin typeface="Arial" pitchFamily="34" charset="0"/>
              </a:rPr>
              <a:t>你可以使用</a:t>
            </a:r>
            <a:r>
              <a:rPr lang="en-US" altLang="zh-TW" b="0" u="none" dirty="0" smtClean="0">
                <a:latin typeface="Arial" pitchFamily="34" charset="0"/>
              </a:rPr>
              <a:t>B2B</a:t>
            </a:r>
            <a:r>
              <a:rPr lang="zh-TW" altLang="en-US" b="0" u="none" dirty="0" smtClean="0">
                <a:latin typeface="Arial" pitchFamily="34" charset="0"/>
              </a:rPr>
              <a:t>目錄</a:t>
            </a:r>
            <a:r>
              <a:rPr lang="en-US" altLang="zh-TW" b="0" u="none" dirty="0" smtClean="0">
                <a:latin typeface="Arial" pitchFamily="34" charset="0"/>
              </a:rPr>
              <a:t>(</a:t>
            </a:r>
            <a:r>
              <a:rPr lang="zh-TW" altLang="en-US" b="0" u="none" dirty="0" smtClean="0">
                <a:latin typeface="Arial" pitchFamily="34" charset="0"/>
              </a:rPr>
              <a:t>如右圖</a:t>
            </a:r>
            <a:r>
              <a:rPr lang="en-US" altLang="zh-TW" b="0" u="none" dirty="0" smtClean="0">
                <a:latin typeface="Arial" pitchFamily="34" charset="0"/>
              </a:rPr>
              <a:t>)</a:t>
            </a:r>
            <a:r>
              <a:rPr lang="zh-TW" altLang="en-US" b="0" u="none" dirty="0" smtClean="0">
                <a:latin typeface="Arial" pitchFamily="34" charset="0"/>
              </a:rPr>
              <a:t>來教育顧客，我們如何比較和我們提供什麼樣的核心解決方案</a:t>
            </a:r>
            <a:endParaRPr lang="en-US" altLang="zh-TW" b="0" u="none" dirty="0" smtClean="0">
              <a:latin typeface="Arial" pitchFamily="34" charset="0"/>
            </a:endParaRPr>
          </a:p>
          <a:p>
            <a:pPr marL="177988" indent="-177988">
              <a:buFont typeface="Arial"/>
              <a:buChar char="•"/>
            </a:pPr>
            <a:r>
              <a:rPr lang="zh-TW" altLang="en-US" b="0" u="none" baseline="0" dirty="0" smtClean="0">
                <a:latin typeface="Arial" pitchFamily="34" charset="0"/>
              </a:rPr>
              <a:t>產品專員可以在銷售會談時，回答更進一步的相關問題</a:t>
            </a:r>
            <a:endParaRPr lang="en-US" altLang="zh-TW" b="0" u="none" baseline="0" dirty="0" smtClean="0">
              <a:latin typeface="Arial" pitchFamily="34" charset="0"/>
            </a:endParaRPr>
          </a:p>
          <a:p>
            <a:pPr marL="177988" indent="-177988">
              <a:buFont typeface="Arial"/>
              <a:buChar char="•"/>
            </a:pPr>
            <a:r>
              <a:rPr lang="zh-TW" altLang="en-US" b="0" u="none" baseline="0" dirty="0" smtClean="0">
                <a:latin typeface="Arial" pitchFamily="34" charset="0"/>
              </a:rPr>
              <a:t>在</a:t>
            </a:r>
            <a:r>
              <a:rPr lang="en-US" altLang="zh-TW" b="0" u="none" baseline="0" dirty="0" smtClean="0">
                <a:latin typeface="Arial" pitchFamily="34" charset="0"/>
              </a:rPr>
              <a:t>mawc411.com </a:t>
            </a:r>
            <a:r>
              <a:rPr lang="zh-TW" altLang="en-US" b="0" u="none" baseline="0" dirty="0" smtClean="0">
                <a:latin typeface="Arial" pitchFamily="34" charset="0"/>
              </a:rPr>
              <a:t>以及</a:t>
            </a:r>
            <a:r>
              <a:rPr lang="en-US" altLang="zh-TW" b="0" u="none" baseline="0" dirty="0" smtClean="0">
                <a:latin typeface="Arial" pitchFamily="34" charset="0"/>
              </a:rPr>
              <a:t>mawebcenters.com </a:t>
            </a:r>
            <a:r>
              <a:rPr lang="zh-TW" altLang="en-US" b="0" u="none" baseline="0" dirty="0" smtClean="0">
                <a:latin typeface="Arial" pitchFamily="34" charset="0"/>
              </a:rPr>
              <a:t>都有常見問答</a:t>
            </a:r>
            <a:endParaRPr lang="en-US" altLang="zh-TW" dirty="0" smtClean="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31745196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7988" indent="-177988">
              <a:buFont typeface="Arial"/>
              <a:buChar char="•"/>
            </a:pPr>
            <a:r>
              <a:rPr lang="zh-TW" altLang="en-US" b="0" u="none" dirty="0" smtClean="0">
                <a:latin typeface="Arial" pitchFamily="34" charset="0"/>
              </a:rPr>
              <a:t>最重要的是</a:t>
            </a:r>
            <a:r>
              <a:rPr lang="en-US" altLang="zh-TW" b="0" u="none" dirty="0" smtClean="0">
                <a:latin typeface="Arial" pitchFamily="34" charset="0"/>
              </a:rPr>
              <a:t>:</a:t>
            </a:r>
            <a:r>
              <a:rPr lang="zh-TW" altLang="en-US" b="0" u="none" dirty="0" smtClean="0">
                <a:latin typeface="Arial" pitchFamily="34" charset="0"/>
              </a:rPr>
              <a:t>要傾聽，這樣一來，你才能提供解決方案幫助他們解決問題</a:t>
            </a:r>
            <a:endParaRPr lang="en-US" altLang="zh-TW" b="0" u="none" dirty="0" smtClean="0">
              <a:latin typeface="Arial" pitchFamily="34" charset="0"/>
            </a:endParaRPr>
          </a:p>
          <a:p>
            <a:pPr marL="177988" indent="-177988">
              <a:buFont typeface="Arial"/>
              <a:buChar char="•"/>
            </a:pPr>
            <a:r>
              <a:rPr lang="zh-TW" altLang="en-US" b="0" u="none" dirty="0" smtClean="0">
                <a:latin typeface="Arial" pitchFamily="34" charset="0"/>
              </a:rPr>
              <a:t>你可以使用</a:t>
            </a:r>
            <a:r>
              <a:rPr lang="en-US" altLang="zh-TW" b="0" u="none" dirty="0" smtClean="0">
                <a:latin typeface="Arial" pitchFamily="34" charset="0"/>
              </a:rPr>
              <a:t>B2B</a:t>
            </a:r>
            <a:r>
              <a:rPr lang="zh-TW" altLang="en-US" b="0" u="none" dirty="0" smtClean="0">
                <a:latin typeface="Arial" pitchFamily="34" charset="0"/>
              </a:rPr>
              <a:t>目錄</a:t>
            </a:r>
            <a:r>
              <a:rPr lang="en-US" altLang="zh-TW" b="0" u="none" dirty="0" smtClean="0">
                <a:latin typeface="Arial" pitchFamily="34" charset="0"/>
              </a:rPr>
              <a:t>(</a:t>
            </a:r>
            <a:r>
              <a:rPr lang="zh-TW" altLang="en-US" b="0" u="none" dirty="0" smtClean="0">
                <a:latin typeface="Arial" pitchFamily="34" charset="0"/>
              </a:rPr>
              <a:t>如右圖</a:t>
            </a:r>
            <a:r>
              <a:rPr lang="en-US" altLang="zh-TW" b="0" u="none" dirty="0" smtClean="0">
                <a:latin typeface="Arial" pitchFamily="34" charset="0"/>
              </a:rPr>
              <a:t>)</a:t>
            </a:r>
            <a:r>
              <a:rPr lang="zh-TW" altLang="en-US" b="0" u="none" dirty="0" smtClean="0">
                <a:latin typeface="Arial" pitchFamily="34" charset="0"/>
              </a:rPr>
              <a:t>來教育顧客，我們如何比較和我們提供什麼樣的核心解決方案</a:t>
            </a:r>
            <a:endParaRPr lang="en-US" altLang="zh-TW" b="0" u="none" dirty="0" smtClean="0">
              <a:latin typeface="Arial" pitchFamily="34" charset="0"/>
            </a:endParaRPr>
          </a:p>
          <a:p>
            <a:pPr marL="177988" indent="-177988">
              <a:buFont typeface="Arial"/>
              <a:buChar char="•"/>
            </a:pPr>
            <a:r>
              <a:rPr lang="zh-TW" altLang="en-US" b="0" u="none" baseline="0" dirty="0" smtClean="0">
                <a:latin typeface="Arial" pitchFamily="34" charset="0"/>
              </a:rPr>
              <a:t>產品專員可以在銷售會談時，回答更進一步的相關問題</a:t>
            </a:r>
            <a:endParaRPr lang="en-US" altLang="zh-TW" b="0" u="none" baseline="0" dirty="0" smtClean="0">
              <a:latin typeface="Arial" pitchFamily="34" charset="0"/>
            </a:endParaRPr>
          </a:p>
          <a:p>
            <a:pPr marL="177988" indent="-177988">
              <a:buFont typeface="Arial"/>
              <a:buChar char="•"/>
            </a:pPr>
            <a:r>
              <a:rPr lang="zh-TW" altLang="en-US" b="0" u="none" baseline="0" dirty="0" smtClean="0">
                <a:latin typeface="Arial" pitchFamily="34" charset="0"/>
              </a:rPr>
              <a:t>在</a:t>
            </a:r>
            <a:r>
              <a:rPr lang="en-US" altLang="zh-TW" b="0" u="none" baseline="0" dirty="0" smtClean="0">
                <a:latin typeface="Arial" pitchFamily="34" charset="0"/>
              </a:rPr>
              <a:t>mawc411.com </a:t>
            </a:r>
            <a:r>
              <a:rPr lang="zh-TW" altLang="en-US" b="0" u="none" baseline="0" dirty="0" smtClean="0">
                <a:latin typeface="Arial" pitchFamily="34" charset="0"/>
              </a:rPr>
              <a:t>以及</a:t>
            </a:r>
            <a:r>
              <a:rPr lang="en-US" altLang="zh-TW" b="0" u="none" baseline="0" dirty="0" smtClean="0">
                <a:latin typeface="Arial" pitchFamily="34" charset="0"/>
              </a:rPr>
              <a:t>mawebcenters.com </a:t>
            </a:r>
            <a:r>
              <a:rPr lang="zh-TW" altLang="en-US" b="0" u="none" baseline="0" dirty="0" smtClean="0">
                <a:latin typeface="Arial" pitchFamily="34" charset="0"/>
              </a:rPr>
              <a:t>都有常見問答</a:t>
            </a:r>
            <a:endParaRPr lang="en-US" altLang="zh-TW" dirty="0" smtClean="0"/>
          </a:p>
          <a:p>
            <a:endParaRPr lang="en-US" dirty="0"/>
          </a:p>
          <a:p>
            <a:endParaRPr lang="en-US" dirty="0"/>
          </a:p>
          <a:p>
            <a:endParaRPr lang="en-US" dirty="0"/>
          </a:p>
          <a:p>
            <a:pPr eaLnBrk="1" hangingPunct="1"/>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4866161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en-US" b="0" u="none" baseline="0" dirty="0" smtClean="0">
                <a:latin typeface="Arial" pitchFamily="34" charset="0"/>
              </a:rPr>
              <a:t>B2B </a:t>
            </a:r>
            <a:r>
              <a:rPr lang="zh-TW" altLang="en-US" b="0" u="none" baseline="0" dirty="0" smtClean="0">
                <a:latin typeface="Arial" pitchFamily="34" charset="0"/>
              </a:rPr>
              <a:t>消費評量表</a:t>
            </a:r>
            <a:endParaRPr lang="en-US" b="0" u="none" baseline="0" dirty="0" smtClean="0">
              <a:latin typeface="Arial" pitchFamily="34" charset="0"/>
            </a:endParaRPr>
          </a:p>
          <a:p>
            <a:pPr marL="177988" indent="-177988">
              <a:buFont typeface="Arial"/>
              <a:buChar char="•"/>
            </a:pPr>
            <a:r>
              <a:rPr lang="zh-TW" altLang="en-US" b="0" u="none" baseline="0" dirty="0" smtClean="0">
                <a:latin typeface="Arial" pitchFamily="34" charset="0"/>
              </a:rPr>
              <a:t>建立優惠顧客</a:t>
            </a:r>
            <a:r>
              <a:rPr lang="en-US" altLang="zh-TW" b="0" u="none" baseline="0" dirty="0" smtClean="0">
                <a:latin typeface="Arial" pitchFamily="34" charset="0"/>
              </a:rPr>
              <a:t>!</a:t>
            </a:r>
            <a:r>
              <a:rPr lang="en-US" b="0" u="none" baseline="0" dirty="0" smtClean="0">
                <a:latin typeface="Arial" pitchFamily="34" charset="0"/>
              </a:rPr>
              <a:t> </a:t>
            </a:r>
            <a:endParaRPr lang="en-US" dirty="0"/>
          </a:p>
        </p:txBody>
      </p:sp>
      <p:sp>
        <p:nvSpPr>
          <p:cNvPr id="4" name="Slide Number Placeholder 3"/>
          <p:cNvSpPr>
            <a:spLocks noGrp="1"/>
          </p:cNvSpPr>
          <p:nvPr>
            <p:ph type="sldNum" sz="quarter" idx="10"/>
          </p:nvPr>
        </p:nvSpPr>
        <p:spPr/>
        <p:txBody>
          <a:bodyPr/>
          <a:lstStyle/>
          <a:p>
            <a:fld id="{A1391B78-29F6-5549-AE47-ECBAAD8DE07E}"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1542823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lIns="94846" tIns="47422" rIns="94846" bIns="47422"/>
          <a:lstStyle/>
          <a:p>
            <a:pPr eaLnBrk="1" hangingPunct="1"/>
            <a:r>
              <a:rPr lang="zh-TW" altLang="en-US" b="1" u="sng" dirty="0" smtClean="0">
                <a:latin typeface="Arial" pitchFamily="34" charset="0"/>
              </a:rPr>
              <a:t>講師筆記</a:t>
            </a:r>
            <a:r>
              <a:rPr lang="en-US" b="1" u="sng" dirty="0" smtClean="0">
                <a:latin typeface="Arial" pitchFamily="34" charset="0"/>
              </a:rPr>
              <a:t>:</a:t>
            </a:r>
            <a:endParaRPr lang="en-US" b="1" u="sng" dirty="0">
              <a:latin typeface="Arial" pitchFamily="34" charset="0"/>
            </a:endParaRPr>
          </a:p>
          <a:p>
            <a:pPr marL="181175" indent="-181175">
              <a:buFont typeface="Arial"/>
              <a:buChar char="•"/>
            </a:pPr>
            <a:r>
              <a:rPr lang="zh-TW" altLang="en-US" dirty="0" smtClean="0">
                <a:latin typeface="Arial" pitchFamily="34" charset="0"/>
              </a:rPr>
              <a:t>自由發揮</a:t>
            </a:r>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pPr marL="0" marR="0" lvl="0" indent="0" algn="l" defTabSz="457034" rtl="0" eaLnBrk="1" fontAlgn="auto" latinLnBrk="0" hangingPunct="0">
              <a:lnSpc>
                <a:spcPct val="100000"/>
              </a:lnSpc>
              <a:spcBef>
                <a:spcPts val="0"/>
              </a:spcBef>
              <a:spcAft>
                <a:spcPts val="0"/>
              </a:spcAft>
              <a:buClrTx/>
              <a:buSzTx/>
              <a:buFontTx/>
              <a:buNone/>
              <a:tabLst/>
              <a:defRPr/>
            </a:pPr>
            <a:fld id="{A65588CC-F53D-EF4C-9A21-3CFECB934B9B}" type="slidenum">
              <a:rPr kumimoji="0" lang="en-US" sz="1800" b="0" i="0" u="none" strike="noStrike" kern="0" cap="none" spc="0" normalizeH="0" baseline="0" noProof="0" smtClean="0">
                <a:ln>
                  <a:noFill/>
                </a:ln>
                <a:solidFill>
                  <a:srgbClr val="000000"/>
                </a:solidFill>
                <a:effectLst/>
                <a:uLnTx/>
                <a:uFillTx/>
                <a:latin typeface="Calibri"/>
                <a:ea typeface="+mn-ea"/>
                <a:cs typeface="Calibri"/>
                <a:sym typeface="Calibri"/>
              </a:rPr>
              <a:pPr marL="0" marR="0" lvl="0" indent="0" algn="l" defTabSz="457034" rtl="0" eaLnBrk="1" fontAlgn="auto" latinLnBrk="0" hangingPunct="0">
                <a:lnSpc>
                  <a:spcPct val="100000"/>
                </a:lnSpc>
                <a:spcBef>
                  <a:spcPts val="0"/>
                </a:spcBef>
                <a:spcAft>
                  <a:spcPts val="0"/>
                </a:spcAft>
                <a:buClrTx/>
                <a:buSzTx/>
                <a:buFontTx/>
                <a:buNone/>
                <a:tabLst/>
                <a:defRPr/>
              </a:pPr>
              <a:t>45</a:t>
            </a:fld>
            <a:endParaRPr kumimoji="0" lang="en-US" sz="1800" b="0" i="0" u="none" strike="noStrike" kern="0" cap="none" spc="0" normalizeH="0" baseline="0" noProof="0" dirty="0">
              <a:ln>
                <a:noFill/>
              </a:ln>
              <a:solidFill>
                <a:srgbClr val="000000"/>
              </a:solidFill>
              <a:effectLst/>
              <a:uLnTx/>
              <a:uFillTx/>
              <a:latin typeface="Calibri"/>
              <a:ea typeface="+mn-ea"/>
              <a:cs typeface="Calibri"/>
              <a:sym typeface="Calibri"/>
            </a:endParaRPr>
          </a:p>
        </p:txBody>
      </p:sp>
    </p:spTree>
    <p:extLst>
      <p:ext uri="{BB962C8B-B14F-4D97-AF65-F5344CB8AC3E}">
        <p14:creationId xmlns:p14="http://schemas.microsoft.com/office/powerpoint/2010/main" val="3440569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1605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kumimoji="0" lang="zh-TW" altLang="en-US" sz="1200" b="1" i="0" u="sng" strike="noStrike" kern="1200" cap="none" spc="0" normalizeH="0" baseline="0" noProof="0" dirty="0" smtClean="0">
                <a:ln>
                  <a:noFill/>
                </a:ln>
                <a:solidFill>
                  <a:prstClr val="black"/>
                </a:solidFill>
                <a:effectLst/>
                <a:uLnTx/>
                <a:uFillTx/>
                <a:latin typeface="Arial" pitchFamily="34" charset="0"/>
                <a:ea typeface="+mn-ea"/>
                <a:cs typeface="+mn-cs"/>
              </a:rPr>
              <a:t>講師筆記</a:t>
            </a:r>
            <a:r>
              <a:rPr lang="en-US" altLang="zh-TW" b="1" u="sng" dirty="0" smtClean="0">
                <a:latin typeface="Arial" pitchFamily="34" charset="0"/>
              </a:rPr>
              <a:t>:</a:t>
            </a:r>
          </a:p>
          <a:p>
            <a:pPr marL="177988" indent="-177988">
              <a:buFont typeface="Arial"/>
              <a:buChar char="•"/>
            </a:pPr>
            <a:r>
              <a:rPr lang="zh-TW" altLang="en-US" dirty="0" smtClean="0">
                <a:latin typeface="Arial" pitchFamily="34" charset="0"/>
              </a:rPr>
              <a:t>為了與當今的市場連結，業主需要一個完整的線上解決方案</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沒有完整的解決方案，他們將無法以有效的方式觸及消費者</a:t>
            </a:r>
            <a:endParaRPr lang="en-US" dirty="0"/>
          </a:p>
        </p:txBody>
      </p:sp>
      <p:sp>
        <p:nvSpPr>
          <p:cNvPr id="4" name="Slide Number Placeholder 3"/>
          <p:cNvSpPr>
            <a:spLocks noGrp="1"/>
          </p:cNvSpPr>
          <p:nvPr>
            <p:ph type="sldNum" sz="quarter" idx="10"/>
          </p:nvPr>
        </p:nvSpPr>
        <p:spPr/>
        <p:txBody>
          <a:bodyPr/>
          <a:lstStyle/>
          <a:p>
            <a:fld id="{3665B13D-478D-E643-831A-353A272A0ED3}"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322016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zh-TW" altLang="en-US" dirty="0" smtClean="0">
                <a:latin typeface="Arial" pitchFamily="34" charset="0"/>
              </a:rPr>
              <a:t>利用這</a:t>
            </a:r>
            <a:r>
              <a:rPr lang="en-US" altLang="zh-TW" dirty="0" smtClean="0">
                <a:latin typeface="Arial" pitchFamily="34" charset="0"/>
              </a:rPr>
              <a:t>4</a:t>
            </a:r>
            <a:r>
              <a:rPr lang="zh-TW" altLang="en-US" dirty="0" smtClean="0">
                <a:latin typeface="Arial" pitchFamily="34" charset="0"/>
              </a:rPr>
              <a:t>點來檢視網站是否在最佳狀況</a:t>
            </a:r>
            <a:r>
              <a:rPr lang="en-US" baseline="0" dirty="0" smtClean="0">
                <a:latin typeface="Arial" pitchFamily="34" charset="0"/>
              </a:rPr>
              <a:t>: </a:t>
            </a:r>
            <a:r>
              <a:rPr lang="zh-TW" altLang="en-US" baseline="0" dirty="0" smtClean="0">
                <a:latin typeface="Arial" pitchFamily="34" charset="0"/>
              </a:rPr>
              <a:t>品牌、內容、使用者經驗和觀眾</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當你逐一觀看時，下一個動畫就會出現一些問題，你可以用來問你自己，你的網站設計是否得宜</a:t>
            </a:r>
            <a:endParaRPr lang="en-US" baseline="0" dirty="0" smtClean="0">
              <a:latin typeface="Arial" pitchFamily="34" charset="0"/>
            </a:endParaRPr>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911048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zh-TW" altLang="en-US" dirty="0" smtClean="0">
                <a:latin typeface="Arial" pitchFamily="34" charset="0"/>
              </a:rPr>
              <a:t>展示我們顧客的設計</a:t>
            </a:r>
            <a:endParaRPr lang="en-US" baseline="0" dirty="0" smtClean="0">
              <a:latin typeface="Arial" pitchFamily="34" charset="0"/>
            </a:endParaRPr>
          </a:p>
          <a:p>
            <a:pPr marL="177988" indent="-177988">
              <a:buFont typeface="Arial"/>
              <a:buChar char="•"/>
            </a:pPr>
            <a:r>
              <a:rPr lang="zh-TW" altLang="en-US" baseline="0" dirty="0" smtClean="0">
                <a:latin typeface="Arial" pitchFamily="34" charset="0"/>
              </a:rPr>
              <a:t>在右側，我們說明為什麼這樣的網站設計是有效的且可以達到效果</a:t>
            </a:r>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405941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altLang="zh-TW" b="1" u="sng" dirty="0" smtClean="0">
                <a:latin typeface="Arial" pitchFamily="34" charset="0"/>
              </a:rPr>
              <a:t>:</a:t>
            </a:r>
          </a:p>
          <a:p>
            <a:pPr marL="177988" indent="-177988">
              <a:buFont typeface="Arial"/>
              <a:buChar char="•"/>
            </a:pPr>
            <a:r>
              <a:rPr lang="zh-TW" altLang="en-US" dirty="0" smtClean="0">
                <a:latin typeface="Arial" pitchFamily="34" charset="0"/>
              </a:rPr>
              <a:t>展示我們顧客的設計</a:t>
            </a:r>
            <a:endParaRPr lang="en-US" altLang="zh-TW" baseline="0" dirty="0" smtClean="0">
              <a:latin typeface="Arial" pitchFamily="34" charset="0"/>
            </a:endParaRPr>
          </a:p>
          <a:p>
            <a:pPr marL="177988" indent="-177988">
              <a:buFont typeface="Arial"/>
              <a:buChar char="•"/>
            </a:pPr>
            <a:r>
              <a:rPr lang="zh-TW" altLang="en-US" baseline="0" dirty="0" smtClean="0">
                <a:latin typeface="Arial" pitchFamily="34" charset="0"/>
              </a:rPr>
              <a:t>在右側，我們說明為什麼這樣的網站設計是有效的且可以達到效果</a:t>
            </a:r>
            <a:endParaRPr lang="en-US" altLang="zh-TW"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4248867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TW" altLang="en-US" b="1" u="sng" dirty="0" smtClean="0">
                <a:latin typeface="Arial" pitchFamily="34" charset="0"/>
              </a:rPr>
              <a:t>講師筆記</a:t>
            </a:r>
            <a:r>
              <a:rPr lang="en-US" b="1" u="sng" dirty="0" smtClean="0">
                <a:latin typeface="Arial" pitchFamily="34" charset="0"/>
              </a:rPr>
              <a:t>:</a:t>
            </a:r>
          </a:p>
          <a:p>
            <a:pPr marL="177988" indent="-177988">
              <a:buFont typeface="Arial"/>
              <a:buChar char="•"/>
            </a:pPr>
            <a:r>
              <a:rPr lang="zh-TW" altLang="en-US" b="0" u="none" dirty="0" smtClean="0">
                <a:latin typeface="Arial" pitchFamily="34" charset="0"/>
              </a:rPr>
              <a:t>說明有哪些部份是顧客困惑的地方</a:t>
            </a:r>
            <a:endParaRPr lang="en-US" altLang="zh-TW" b="0" u="none" dirty="0" smtClean="0">
              <a:latin typeface="Arial" pitchFamily="34" charset="0"/>
            </a:endParaRPr>
          </a:p>
          <a:p>
            <a:pPr marL="177988" indent="-177988">
              <a:buFont typeface="Arial"/>
              <a:buChar char="•"/>
            </a:pPr>
            <a:r>
              <a:rPr lang="zh-TW" altLang="en-US" b="0" u="none" baseline="0" dirty="0" smtClean="0">
                <a:latin typeface="Arial" pitchFamily="34" charset="0"/>
              </a:rPr>
              <a:t>業主會對以下的部分感到吃重</a:t>
            </a:r>
            <a:r>
              <a:rPr lang="en-US" b="0" u="none" baseline="0" dirty="0" smtClean="0">
                <a:latin typeface="Arial" pitchFamily="34" charset="0"/>
              </a:rPr>
              <a:t>:</a:t>
            </a:r>
          </a:p>
          <a:p>
            <a:pPr marL="652622" lvl="1" indent="-177988">
              <a:buFont typeface="Arial"/>
              <a:buChar char="•"/>
            </a:pPr>
            <a:r>
              <a:rPr lang="zh-TW" altLang="en-US" b="0" u="none" baseline="0" dirty="0" smtClean="0">
                <a:latin typeface="Arial" pitchFamily="34" charset="0"/>
              </a:rPr>
              <a:t>他們都需要在這些地方上線</a:t>
            </a:r>
            <a:endParaRPr lang="en-US" b="0" u="none" baseline="0" dirty="0" smtClean="0">
              <a:latin typeface="Arial" pitchFamily="34" charset="0"/>
            </a:endParaRPr>
          </a:p>
          <a:p>
            <a:pPr marL="652622" lvl="1" indent="-177988">
              <a:buFont typeface="Arial"/>
              <a:buChar char="•"/>
            </a:pPr>
            <a:r>
              <a:rPr lang="zh-TW" altLang="en-US" b="0" u="none" baseline="0" dirty="0" smtClean="0">
                <a:latin typeface="Arial" pitchFamily="34" charset="0"/>
              </a:rPr>
              <a:t>他們都需要執行這些方案</a:t>
            </a:r>
            <a:endParaRPr lang="en-US" altLang="zh-TW" b="0" u="none" dirty="0" smtClean="0">
              <a:latin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zh-TW" altLang="en-US" b="0" u="none" baseline="0" dirty="0" smtClean="0">
                <a:latin typeface="Arial" pitchFamily="34" charset="0"/>
              </a:rPr>
              <a:t>不只是有一個網站，你需要網站流量</a:t>
            </a:r>
            <a:r>
              <a:rPr lang="en-US" altLang="zh-TW" b="0" u="none" baseline="0" dirty="0" smtClean="0">
                <a:latin typeface="Arial" pitchFamily="34" charset="0"/>
              </a:rPr>
              <a:t>!</a:t>
            </a:r>
            <a:endParaRPr lang="en-US" altLang="zh-TW" b="0" u="none" dirty="0" smtClean="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A65588CC-F53D-EF4C-9A21-3CFECB934B9B}"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069297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38330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32475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1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5355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1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187577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1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038825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1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02909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1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140992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1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772113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2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951886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2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335990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2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186675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2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39096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73138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2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436343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2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67574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2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988303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2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91412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2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157929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2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042856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3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562213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3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855981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3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489890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3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20896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98597448"/>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4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469657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4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357006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4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888769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4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8043445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4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330254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5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756680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5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726395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5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458709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5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43816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5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33300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2751532"/>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5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829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5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615973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userDrawn="1">
  <p:cSld name="5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904734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userDrawn="1">
  <p:cSld name="5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910628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5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87241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6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830858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userDrawn="1">
  <p:cSld name="6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274993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userDrawn="1">
  <p:cSld name="6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617936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6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866646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userDrawn="1">
  <p:cSld name="6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7177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03817287"/>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6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886058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6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842763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6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611368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6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647670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userDrawn="1">
  <p:cSld name="6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666285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userDrawn="1">
  <p:cSld name="7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956114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userDrawn="1">
  <p:cSld name="7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255413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userDrawn="1">
  <p:cSld name="7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86494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7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279329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3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60327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59221223"/>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userDrawn="1">
  <p:cSld name="3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919837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3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024002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3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269988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3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493938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userDrawn="1">
  <p:cSld name="4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218047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4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546712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4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002386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3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865901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lvl1pPr algn="ctr">
              <a:defRPr cap="none"/>
            </a:lvl1pPr>
            <a:extLst/>
          </a:lstStyle>
          <a:p>
            <a:r>
              <a:rPr lang="en-US" dirty="0" smtClean="0"/>
              <a:t>Click to edit Master title style</a:t>
            </a:r>
            <a:endParaRPr lang="en-US" dirty="0"/>
          </a:p>
        </p:txBody>
      </p:sp>
      <p:sp>
        <p:nvSpPr>
          <p:cNvPr id="6" name="Rectangle 6"/>
          <p:cNvSpPr>
            <a:spLocks noGrp="1"/>
          </p:cNvSpPr>
          <p:nvPr>
            <p:ph type="dt" sz="half" idx="10"/>
          </p:nvPr>
        </p:nvSpPr>
        <p:spPr/>
        <p:txBody>
          <a:bodyPr/>
          <a:lstStyle/>
          <a:p>
            <a:pPr algn="r"/>
            <a:endParaRPr lang="en-US" dirty="0">
              <a:solidFill>
                <a:prstClr val="black">
                  <a:tint val="75000"/>
                </a:prstClr>
              </a:solidFill>
            </a:endParaRPr>
          </a:p>
        </p:txBody>
      </p:sp>
      <p:sp>
        <p:nvSpPr>
          <p:cNvPr id="9" name="Rectangle 9"/>
          <p:cNvSpPr>
            <a:spLocks noGrp="1"/>
          </p:cNvSpPr>
          <p:nvPr>
            <p:ph type="ftr" sz="quarter" idx="12"/>
          </p:nvPr>
        </p:nvSpPr>
        <p:spPr/>
        <p:txBody>
          <a:bodyPr/>
          <a:lstStyle/>
          <a:p>
            <a:r>
              <a:rPr lang="en-US" dirty="0" smtClean="0">
                <a:solidFill>
                  <a:prstClr val="black">
                    <a:tint val="75000"/>
                  </a:prstClr>
                </a:solidFill>
              </a:rPr>
              <a:t>www.mawc411www.mawc411.com.com</a:t>
            </a:r>
            <a:endParaRPr lang="en-US" dirty="0">
              <a:solidFill>
                <a:prstClr val="black">
                  <a:tint val="75000"/>
                </a:prstClr>
              </a:solidFill>
            </a:endParaRPr>
          </a:p>
        </p:txBody>
      </p:sp>
    </p:spTree>
    <p:extLst>
      <p:ext uri="{BB962C8B-B14F-4D97-AF65-F5344CB8AC3E}">
        <p14:creationId xmlns:p14="http://schemas.microsoft.com/office/powerpoint/2010/main" val="1352816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userDrawn="1">
  <p:cSld name="4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2473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09233237"/>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4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774618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userDrawn="1">
  <p:cSld name="7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2867950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userDrawn="1">
  <p:cSld name="7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226909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rgbClr val="146F64"/>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22566266"/>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7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7760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userDrawn="1">
  <p:cSld name="7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3138939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userDrawn="1">
  <p:cSld name="7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3337147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userDrawn="1">
  <p:cSld name="7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320881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userDrawn="1">
  <p:cSld name="8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5940589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userDrawn="1">
  <p:cSld name="8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43528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55961264"/>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userDrawn="1">
  <p:cSld name="8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4941244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userDrawn="1">
  <p:cSld name="8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087035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userDrawn="1">
  <p:cSld name="8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381493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userDrawn="1">
  <p:cSld name="8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2573826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userDrawn="1">
  <p:cSld name="8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556040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userDrawn="1">
  <p:cSld name="8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252352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userDrawn="1">
  <p:cSld name="8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6978589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userDrawn="1">
  <p:cSld name="8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7358108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userDrawn="1">
  <p:cSld name="9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949614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userDrawn="1">
  <p:cSld name="9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21169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6108497"/>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userDrawn="1">
  <p:cSld name="9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356275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userDrawn="1">
  <p:cSld name="9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8122277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userDrawn="1">
  <p:cSld name="9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1882956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userDrawn="1">
  <p:cSld name="9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4409061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9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2739179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9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036837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userDrawn="1">
  <p:cSld name="9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504563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userDrawn="1">
  <p:cSld name="9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1923466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userDrawn="1">
  <p:cSld name="10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677704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userDrawn="1">
  <p:cSld name="10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55287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42017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userDrawn="1">
  <p:cSld name="10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3674385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userDrawn="1">
  <p:cSld name="10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0707684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userDrawn="1">
  <p:cSld name="10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7394914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userDrawn="1">
  <p:cSld name="10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342420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userDrawn="1">
  <p:cSld name="10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9072378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userDrawn="1">
  <p:cSld name="10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2421660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userDrawn="1">
  <p:cSld name="10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5482950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userDrawn="1">
  <p:cSld name="10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1137127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userDrawn="1">
  <p:cSld name="11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105937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userDrawn="1">
  <p:cSld name="11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00857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340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3185223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userDrawn="1">
  <p:cSld name="11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5679554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userDrawn="1">
  <p:cSld name="11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880568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userDrawn="1">
  <p:cSld name="11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88601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userDrawn="1">
  <p:cSld name="11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8082373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userDrawn="1">
  <p:cSld name="11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7732074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userDrawn="1">
  <p:cSld name="11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3436004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userDrawn="1">
  <p:cSld name="11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16583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userDrawn="1">
  <p:cSld name="11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464330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userDrawn="1">
  <p:cSld name="12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5616072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userDrawn="1">
  <p:cSld name="12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1149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1683263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userDrawn="1">
  <p:cSld name="12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587699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userDrawn="1">
  <p:cSld name="12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4887587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userDrawn="1">
  <p:cSld name="12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207887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userDrawn="1">
  <p:cSld name="12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760567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userDrawn="1">
  <p:cSld name="12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7008803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userDrawn="1">
  <p:cSld name="12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244373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userDrawn="1">
  <p:cSld name="12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1981720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userDrawn="1">
  <p:cSld name="12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6243351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userDrawn="1">
  <p:cSld name="13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6321900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userDrawn="1">
  <p:cSld name="13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35344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3009593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userDrawn="1">
  <p:cSld name="13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0955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userDrawn="1">
  <p:cSld name="13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8581278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userDrawn="1">
  <p:cSld name="13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8869314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userDrawn="1">
  <p:cSld name="13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0126343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userDrawn="1">
  <p:cSld name="13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1325730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userDrawn="1">
  <p:cSld name="13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721801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userDrawn="1">
  <p:cSld name="13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06059741"/>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userDrawn="1">
  <p:cSld name="13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6036652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userDrawn="1">
  <p:cSld name="14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4893756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userDrawn="1">
  <p:cSld name="14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24793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5109153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userDrawn="1">
  <p:cSld name="14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8089857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userDrawn="1">
  <p:cSld name="14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9156813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4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50125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userDrawn="1">
  <p:cSld name="14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9658839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userDrawn="1">
  <p:cSld name="14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0766436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userDrawn="1">
  <p:cSld name="14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7373279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userDrawn="1">
  <p:cSld name="14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9571877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userDrawn="1">
  <p:cSld name="14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7125090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userDrawn="1">
  <p:cSld name="15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4024714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userDrawn="1">
  <p:cSld name="15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22164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6173008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userDrawn="1">
  <p:cSld name="15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6953798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userDrawn="1">
  <p:cSld name="15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762697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userDrawn="1">
  <p:cSld name="15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2060500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userDrawn="1">
  <p:cSld name="15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6712365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userDrawn="1">
  <p:cSld name="15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960416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userDrawn="1">
  <p:cSld name="15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0023992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userDrawn="1">
  <p:cSld name="15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0325238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userDrawn="1">
  <p:cSld name="15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6152080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userDrawn="1">
  <p:cSld name="16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0266171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userDrawn="1">
  <p:cSld name="16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895851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2386262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userDrawn="1">
  <p:cSld name="16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012069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userDrawn="1">
  <p:cSld name="16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1366544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userDrawn="1">
  <p:cSld name="16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4793054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userDrawn="1">
  <p:cSld name="16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3291362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userDrawn="1">
  <p:cSld name="16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5401868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userDrawn="1">
  <p:cSld name="16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3359848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userDrawn="1">
  <p:cSld name="16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0487946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userDrawn="1">
  <p:cSld name="16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9834156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userDrawn="1">
  <p:cSld name="17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1736944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userDrawn="1">
  <p:cSld name="17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08107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3599562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userDrawn="1">
  <p:cSld name="17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4324508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userDrawn="1">
  <p:cSld name="17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8833987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userDrawn="1">
  <p:cSld name="17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344117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userDrawn="1">
  <p:cSld name="17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769818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userDrawn="1">
  <p:cSld name="17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9285434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userDrawn="1">
  <p:cSld name="17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9612141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userDrawn="1">
  <p:cSld name="17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7283943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userDrawn="1">
  <p:cSld name="17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0091584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userDrawn="1">
  <p:cSld name="18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2617477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userDrawn="1">
  <p:cSld name="18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02535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8950678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userDrawn="1">
  <p:cSld name="18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9904281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userDrawn="1">
  <p:cSld name="18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8083643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userDrawn="1">
  <p:cSld name="18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974633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userDrawn="1">
  <p:cSld name="18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9465344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userDrawn="1">
  <p:cSld name="18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9551774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userDrawn="1">
  <p:cSld name="18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8822700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userDrawn="1">
  <p:cSld name="18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3862928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userDrawn="1">
  <p:cSld name="18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3098281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userDrawn="1">
  <p:cSld name="19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362229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userDrawn="1">
  <p:cSld name="19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706969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4186897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userDrawn="1">
  <p:cSld name="19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317909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userDrawn="1">
  <p:cSld name="19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676133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userDrawn="1">
  <p:cSld name="19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4480355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userDrawn="1">
  <p:cSld name="19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1012520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userDrawn="1">
  <p:cSld name="19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5145131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userDrawn="1">
  <p:cSld name="19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9316099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userDrawn="1">
  <p:cSld name="19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0367102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userDrawn="1">
  <p:cSld name="19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9882061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userDrawn="1">
  <p:cSld name="20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8709393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userDrawn="1">
  <p:cSld name="20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40422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9592838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userDrawn="1">
  <p:cSld name="20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6804662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userDrawn="1">
  <p:cSld name="20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1252230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userDrawn="1">
  <p:cSld name="20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879458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userDrawn="1">
  <p:cSld name="20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1358957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377389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681223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11238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928117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910710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1868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3499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4905764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829435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8"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0"/>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8"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23150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661716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29497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73069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052247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816739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64295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5480437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98469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7924162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08222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792454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174495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9437198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452780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22228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dirty="0"/>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325895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776752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570500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914377"/>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914377"/>
            <a:endParaRPr lang="en-US" sz="2400" dirty="0">
              <a:solidFill>
                <a:prstClr val="black"/>
              </a:solidFill>
            </a:endParaRPr>
          </a:p>
        </p:txBody>
      </p:sp>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35647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0693441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4"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914377"/>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29"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914377"/>
            <a:endParaRPr lang="en-US" sz="24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657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044179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640334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CE2F6-4D54-2043-923C-F4502E13EE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6A60D8-91E7-C048-8FAF-B56E2891F9B3}"/>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3C259C-5955-9548-A68D-96BED37305D5}"/>
              </a:ext>
            </a:extLst>
          </p:cNvPr>
          <p:cNvSpPr>
            <a:spLocks noGrp="1"/>
          </p:cNvSpPr>
          <p:nvPr>
            <p:ph type="dt" sz="half" idx="10"/>
          </p:nvPr>
        </p:nvSpPr>
        <p:spPr/>
        <p:txBody>
          <a:bodyPr/>
          <a:lstStyle/>
          <a:p>
            <a:fld id="{19D9D709-F4D0-914E-AF1F-85F9FA5F19EA}" type="datetimeFigureOut">
              <a:rPr lang="en-US" smtClean="0"/>
              <a:t>7/22/2019</a:t>
            </a:fld>
            <a:endParaRPr lang="en-US"/>
          </a:p>
        </p:txBody>
      </p:sp>
      <p:sp>
        <p:nvSpPr>
          <p:cNvPr id="5" name="Footer Placeholder 4">
            <a:extLst>
              <a:ext uri="{FF2B5EF4-FFF2-40B4-BE49-F238E27FC236}">
                <a16:creationId xmlns:a16="http://schemas.microsoft.com/office/drawing/2014/main" id="{9337FB66-8A05-694D-A600-DBC2C1F06E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2AECEB-1A69-B241-9127-21F03A8EB99D}"/>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202254332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717FD-0DA5-A945-86A9-4889E65C26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42C3F8-3059-C84E-A59A-B5423BFC60E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1DE43C-8861-2C47-8E6C-350D1D387414}"/>
              </a:ext>
            </a:extLst>
          </p:cNvPr>
          <p:cNvSpPr>
            <a:spLocks noGrp="1"/>
          </p:cNvSpPr>
          <p:nvPr>
            <p:ph type="dt" sz="half" idx="10"/>
          </p:nvPr>
        </p:nvSpPr>
        <p:spPr/>
        <p:txBody>
          <a:bodyPr/>
          <a:lstStyle/>
          <a:p>
            <a:fld id="{19D9D709-F4D0-914E-AF1F-85F9FA5F19EA}" type="datetimeFigureOut">
              <a:rPr lang="en-US" smtClean="0"/>
              <a:t>7/22/2019</a:t>
            </a:fld>
            <a:endParaRPr lang="en-US"/>
          </a:p>
        </p:txBody>
      </p:sp>
      <p:sp>
        <p:nvSpPr>
          <p:cNvPr id="5" name="Footer Placeholder 4">
            <a:extLst>
              <a:ext uri="{FF2B5EF4-FFF2-40B4-BE49-F238E27FC236}">
                <a16:creationId xmlns:a16="http://schemas.microsoft.com/office/drawing/2014/main" id="{8E857102-9896-1D4F-8F9A-23D1981975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E17471-1DD3-9E48-8EBC-A39EA27F7A86}"/>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267524046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E50D0-6369-2D40-A023-2308918D8B25}"/>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AE5254-EA42-234F-A2CF-0B7DFCF03096}"/>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0A177C-629E-B74C-8239-5F9DB6A7FB21}"/>
              </a:ext>
            </a:extLst>
          </p:cNvPr>
          <p:cNvSpPr>
            <a:spLocks noGrp="1"/>
          </p:cNvSpPr>
          <p:nvPr>
            <p:ph type="dt" sz="half" idx="10"/>
          </p:nvPr>
        </p:nvSpPr>
        <p:spPr/>
        <p:txBody>
          <a:bodyPr/>
          <a:lstStyle/>
          <a:p>
            <a:fld id="{19D9D709-F4D0-914E-AF1F-85F9FA5F19EA}" type="datetimeFigureOut">
              <a:rPr lang="en-US" smtClean="0"/>
              <a:t>7/22/2019</a:t>
            </a:fld>
            <a:endParaRPr lang="en-US"/>
          </a:p>
        </p:txBody>
      </p:sp>
      <p:sp>
        <p:nvSpPr>
          <p:cNvPr id="5" name="Footer Placeholder 4">
            <a:extLst>
              <a:ext uri="{FF2B5EF4-FFF2-40B4-BE49-F238E27FC236}">
                <a16:creationId xmlns:a16="http://schemas.microsoft.com/office/drawing/2014/main" id="{B20D7662-5AB7-0D4D-891E-880730C88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43865-FA4E-4144-97DA-35A7F7BCEAE4}"/>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376060906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3793E-F2D1-BE4D-B36E-60C4294A7F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C3FFDA-9333-C644-B6AD-21877D2FA097}"/>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41F819-F40E-D446-A974-32AA7631D06E}"/>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FB4386-C1BC-2F47-91D9-6EB374E076F3}"/>
              </a:ext>
            </a:extLst>
          </p:cNvPr>
          <p:cNvSpPr>
            <a:spLocks noGrp="1"/>
          </p:cNvSpPr>
          <p:nvPr>
            <p:ph type="dt" sz="half" idx="10"/>
          </p:nvPr>
        </p:nvSpPr>
        <p:spPr/>
        <p:txBody>
          <a:bodyPr/>
          <a:lstStyle/>
          <a:p>
            <a:fld id="{19D9D709-F4D0-914E-AF1F-85F9FA5F19EA}" type="datetimeFigureOut">
              <a:rPr lang="en-US" smtClean="0"/>
              <a:t>7/22/2019</a:t>
            </a:fld>
            <a:endParaRPr lang="en-US"/>
          </a:p>
        </p:txBody>
      </p:sp>
      <p:sp>
        <p:nvSpPr>
          <p:cNvPr id="6" name="Footer Placeholder 5">
            <a:extLst>
              <a:ext uri="{FF2B5EF4-FFF2-40B4-BE49-F238E27FC236}">
                <a16:creationId xmlns:a16="http://schemas.microsoft.com/office/drawing/2014/main" id="{623D2513-C561-F649-8B84-125EE845A6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7C66CD-CBCA-5C44-B1DD-14108F6741DE}"/>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226526389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A37BB-E73A-6741-A7AF-A70F95125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778F27-0713-0D4D-8CD9-0F2CFC5ABF5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DD6BFFD-6A02-114F-A4A8-2EF38BAB8D3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AB156D-B015-1C4B-8C97-F906FF3259E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59FB404-565F-1A42-A408-079C94E9F206}"/>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A466FC-55F4-8448-AD98-22783D984ACC}"/>
              </a:ext>
            </a:extLst>
          </p:cNvPr>
          <p:cNvSpPr>
            <a:spLocks noGrp="1"/>
          </p:cNvSpPr>
          <p:nvPr>
            <p:ph type="dt" sz="half" idx="10"/>
          </p:nvPr>
        </p:nvSpPr>
        <p:spPr/>
        <p:txBody>
          <a:bodyPr/>
          <a:lstStyle/>
          <a:p>
            <a:fld id="{19D9D709-F4D0-914E-AF1F-85F9FA5F19EA}" type="datetimeFigureOut">
              <a:rPr lang="en-US" smtClean="0"/>
              <a:t>7/22/2019</a:t>
            </a:fld>
            <a:endParaRPr lang="en-US"/>
          </a:p>
        </p:txBody>
      </p:sp>
      <p:sp>
        <p:nvSpPr>
          <p:cNvPr id="8" name="Footer Placeholder 7">
            <a:extLst>
              <a:ext uri="{FF2B5EF4-FFF2-40B4-BE49-F238E27FC236}">
                <a16:creationId xmlns:a16="http://schemas.microsoft.com/office/drawing/2014/main" id="{DC9F2555-EFD8-6144-9F29-5FEDE5062A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749FAB-C733-CD4D-88F7-E055732757A3}"/>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367752183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3DBC9-C3CA-864A-8E2C-F97076DCA4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379A22-F9F5-3048-9AD4-CA11BB85B6E2}"/>
              </a:ext>
            </a:extLst>
          </p:cNvPr>
          <p:cNvSpPr>
            <a:spLocks noGrp="1"/>
          </p:cNvSpPr>
          <p:nvPr>
            <p:ph type="dt" sz="half" idx="10"/>
          </p:nvPr>
        </p:nvSpPr>
        <p:spPr/>
        <p:txBody>
          <a:bodyPr/>
          <a:lstStyle/>
          <a:p>
            <a:fld id="{19D9D709-F4D0-914E-AF1F-85F9FA5F19EA}" type="datetimeFigureOut">
              <a:rPr lang="en-US" smtClean="0"/>
              <a:t>7/22/2019</a:t>
            </a:fld>
            <a:endParaRPr lang="en-US"/>
          </a:p>
        </p:txBody>
      </p:sp>
      <p:sp>
        <p:nvSpPr>
          <p:cNvPr id="4" name="Footer Placeholder 3">
            <a:extLst>
              <a:ext uri="{FF2B5EF4-FFF2-40B4-BE49-F238E27FC236}">
                <a16:creationId xmlns:a16="http://schemas.microsoft.com/office/drawing/2014/main" id="{891BE928-42E0-FC48-B272-1CE30655D4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84BDC2-5527-D64D-9308-BE456AA31DEB}"/>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231120919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7BBA7-BA93-9247-AB93-E017CF5B4C0D}"/>
              </a:ext>
            </a:extLst>
          </p:cNvPr>
          <p:cNvSpPr>
            <a:spLocks noGrp="1"/>
          </p:cNvSpPr>
          <p:nvPr>
            <p:ph type="dt" sz="half" idx="10"/>
          </p:nvPr>
        </p:nvSpPr>
        <p:spPr/>
        <p:txBody>
          <a:bodyPr/>
          <a:lstStyle/>
          <a:p>
            <a:fld id="{19D9D709-F4D0-914E-AF1F-85F9FA5F19EA}" type="datetimeFigureOut">
              <a:rPr lang="en-US" smtClean="0"/>
              <a:t>7/22/2019</a:t>
            </a:fld>
            <a:endParaRPr lang="en-US"/>
          </a:p>
        </p:txBody>
      </p:sp>
      <p:sp>
        <p:nvSpPr>
          <p:cNvPr id="3" name="Footer Placeholder 2">
            <a:extLst>
              <a:ext uri="{FF2B5EF4-FFF2-40B4-BE49-F238E27FC236}">
                <a16:creationId xmlns:a16="http://schemas.microsoft.com/office/drawing/2014/main" id="{F4FFF58A-EE83-A443-90F6-6F72DE2DC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8AC6BB-5B9A-FE43-A538-280B73131293}"/>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18150250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0726-485C-2D45-BBF7-9A60EF0D2C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196EA0-4D22-6041-A0BA-A21DA1D047FC}"/>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ECBDBF-CE1B-8B40-A395-FF829FB3EE4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78E73D-89B9-FB41-9336-069530D63B40}"/>
              </a:ext>
            </a:extLst>
          </p:cNvPr>
          <p:cNvSpPr>
            <a:spLocks noGrp="1"/>
          </p:cNvSpPr>
          <p:nvPr>
            <p:ph type="dt" sz="half" idx="10"/>
          </p:nvPr>
        </p:nvSpPr>
        <p:spPr/>
        <p:txBody>
          <a:bodyPr/>
          <a:lstStyle/>
          <a:p>
            <a:fld id="{19D9D709-F4D0-914E-AF1F-85F9FA5F19EA}" type="datetimeFigureOut">
              <a:rPr lang="en-US" smtClean="0"/>
              <a:t>7/22/2019</a:t>
            </a:fld>
            <a:endParaRPr lang="en-US"/>
          </a:p>
        </p:txBody>
      </p:sp>
      <p:sp>
        <p:nvSpPr>
          <p:cNvPr id="6" name="Footer Placeholder 5">
            <a:extLst>
              <a:ext uri="{FF2B5EF4-FFF2-40B4-BE49-F238E27FC236}">
                <a16:creationId xmlns:a16="http://schemas.microsoft.com/office/drawing/2014/main" id="{42E02682-1C67-1149-8FA1-85CEE297E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C40D89-2172-0F4C-ACCE-FE1434D92BF1}"/>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1920481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2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3326589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08EB5-7274-164B-896C-DC30BAA5B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00AB98-6797-784C-9A6A-2F0733672E88}"/>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48DB890D-9102-0E49-BA7E-8DB2A68F68E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EB9CF07-C071-C445-AC30-D7A8B1EA43B9}"/>
              </a:ext>
            </a:extLst>
          </p:cNvPr>
          <p:cNvSpPr>
            <a:spLocks noGrp="1"/>
          </p:cNvSpPr>
          <p:nvPr>
            <p:ph type="dt" sz="half" idx="10"/>
          </p:nvPr>
        </p:nvSpPr>
        <p:spPr/>
        <p:txBody>
          <a:bodyPr/>
          <a:lstStyle/>
          <a:p>
            <a:fld id="{19D9D709-F4D0-914E-AF1F-85F9FA5F19EA}" type="datetimeFigureOut">
              <a:rPr lang="en-US" smtClean="0"/>
              <a:t>7/22/2019</a:t>
            </a:fld>
            <a:endParaRPr lang="en-US"/>
          </a:p>
        </p:txBody>
      </p:sp>
      <p:sp>
        <p:nvSpPr>
          <p:cNvPr id="6" name="Footer Placeholder 5">
            <a:extLst>
              <a:ext uri="{FF2B5EF4-FFF2-40B4-BE49-F238E27FC236}">
                <a16:creationId xmlns:a16="http://schemas.microsoft.com/office/drawing/2014/main" id="{9136E29D-7EB1-8C4A-8C8C-C9BEBF3A98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401485-B2C4-564B-B18D-6C307EA2966A}"/>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159582569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1F433-1394-C14F-955B-ADAFE2F368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1FEA22-CD79-D540-B671-BF562FAE957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A6FF37-4494-DD42-BDB4-CA1A88F110B7}"/>
              </a:ext>
            </a:extLst>
          </p:cNvPr>
          <p:cNvSpPr>
            <a:spLocks noGrp="1"/>
          </p:cNvSpPr>
          <p:nvPr>
            <p:ph type="dt" sz="half" idx="10"/>
          </p:nvPr>
        </p:nvSpPr>
        <p:spPr/>
        <p:txBody>
          <a:bodyPr/>
          <a:lstStyle/>
          <a:p>
            <a:fld id="{19D9D709-F4D0-914E-AF1F-85F9FA5F19EA}" type="datetimeFigureOut">
              <a:rPr lang="en-US" smtClean="0"/>
              <a:t>7/22/2019</a:t>
            </a:fld>
            <a:endParaRPr lang="en-US"/>
          </a:p>
        </p:txBody>
      </p:sp>
      <p:sp>
        <p:nvSpPr>
          <p:cNvPr id="5" name="Footer Placeholder 4">
            <a:extLst>
              <a:ext uri="{FF2B5EF4-FFF2-40B4-BE49-F238E27FC236}">
                <a16:creationId xmlns:a16="http://schemas.microsoft.com/office/drawing/2014/main" id="{0C3C9C22-8858-0B40-80C1-8222E5802E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58643A-1491-A748-BB11-606B6B9E3C67}"/>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244257068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33C941-9AE5-EC46-A505-F943787386B9}"/>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D3C931-938E-2D47-BB98-6CCBC405CC3E}"/>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F1794C-58EC-BA41-BB30-02469B8315A7}"/>
              </a:ext>
            </a:extLst>
          </p:cNvPr>
          <p:cNvSpPr>
            <a:spLocks noGrp="1"/>
          </p:cNvSpPr>
          <p:nvPr>
            <p:ph type="dt" sz="half" idx="10"/>
          </p:nvPr>
        </p:nvSpPr>
        <p:spPr/>
        <p:txBody>
          <a:bodyPr/>
          <a:lstStyle/>
          <a:p>
            <a:fld id="{19D9D709-F4D0-914E-AF1F-85F9FA5F19EA}" type="datetimeFigureOut">
              <a:rPr lang="en-US" smtClean="0"/>
              <a:t>7/22/2019</a:t>
            </a:fld>
            <a:endParaRPr lang="en-US"/>
          </a:p>
        </p:txBody>
      </p:sp>
      <p:sp>
        <p:nvSpPr>
          <p:cNvPr id="5" name="Footer Placeholder 4">
            <a:extLst>
              <a:ext uri="{FF2B5EF4-FFF2-40B4-BE49-F238E27FC236}">
                <a16:creationId xmlns:a16="http://schemas.microsoft.com/office/drawing/2014/main" id="{9CEDCE79-87F1-B046-A6B3-9FA0D63DCF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DE749-DFE6-3342-A7AD-D90BE9047B46}"/>
              </a:ext>
            </a:extLst>
          </p:cNvPr>
          <p:cNvSpPr>
            <a:spLocks noGrp="1"/>
          </p:cNvSpPr>
          <p:nvPr>
            <p:ph type="sldNum" sz="quarter" idx="12"/>
          </p:nvPr>
        </p:nvSpPr>
        <p:spPr/>
        <p:txBody>
          <a:bodyPr/>
          <a:lstStyle/>
          <a:p>
            <a:fld id="{F356C8AE-40AB-154E-BC75-B8C134A19BD2}" type="slidenum">
              <a:rPr lang="en-US" smtClean="0"/>
              <a:t>‹#›</a:t>
            </a:fld>
            <a:endParaRPr lang="en-US"/>
          </a:p>
        </p:txBody>
      </p:sp>
    </p:spTree>
    <p:extLst>
      <p:ext uri="{BB962C8B-B14F-4D97-AF65-F5344CB8AC3E}">
        <p14:creationId xmlns:p14="http://schemas.microsoft.com/office/powerpoint/2010/main" val="310314128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95" y="3602136"/>
            <a:ext cx="9144000" cy="1655763"/>
          </a:xfrm>
        </p:spPr>
        <p:txBody>
          <a:bodyPr/>
          <a:lstStyle>
            <a:lvl1pPr marL="0" indent="0" algn="ctr">
              <a:buNone/>
              <a:defRPr sz="2400"/>
            </a:lvl1pPr>
            <a:lvl2pPr marL="456915" indent="0" algn="ctr">
              <a:buNone/>
              <a:defRPr sz="2000"/>
            </a:lvl2pPr>
            <a:lvl3pPr marL="913856" indent="0" algn="ctr">
              <a:buNone/>
              <a:defRPr sz="1867"/>
            </a:lvl3pPr>
            <a:lvl4pPr marL="1370784" indent="0" algn="ctr">
              <a:buNone/>
              <a:defRPr sz="1600"/>
            </a:lvl4pPr>
            <a:lvl5pPr marL="1827712" indent="0" algn="ctr">
              <a:buNone/>
              <a:defRPr sz="1600"/>
            </a:lvl5pPr>
            <a:lvl6pPr marL="2284654" indent="0" algn="ctr">
              <a:buNone/>
              <a:defRPr sz="1600"/>
            </a:lvl6pPr>
            <a:lvl7pPr marL="2741566" indent="0" algn="ctr">
              <a:buNone/>
              <a:defRPr sz="1600"/>
            </a:lvl7pPr>
            <a:lvl8pPr marL="3198480" indent="0" algn="ctr">
              <a:buNone/>
              <a:defRPr sz="1600"/>
            </a:lvl8pPr>
            <a:lvl9pPr marL="365539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7/22/2019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904842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395" tIns="45719" rIns="91395" bIns="45719" rtlCol="0" anchor="ctr"/>
          <a:lstStyle/>
          <a:p>
            <a:pPr algn="ctr" defTabSz="913856" hangingPunct="1"/>
            <a:endParaRPr lang="en-US" sz="1867" kern="1200" dirty="0">
              <a:solidFill>
                <a:prstClr val="white"/>
              </a:solidFill>
              <a:latin typeface="Helvetica Regular" charset="0"/>
            </a:endParaRPr>
          </a:p>
        </p:txBody>
      </p:sp>
    </p:spTree>
    <p:extLst>
      <p:ext uri="{BB962C8B-B14F-4D97-AF65-F5344CB8AC3E}">
        <p14:creationId xmlns:p14="http://schemas.microsoft.com/office/powerpoint/2010/main" val="26638726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395" tIns="45719" rIns="91395" bIns="45719" rtlCol="0" anchor="ctr"/>
          <a:lstStyle/>
          <a:p>
            <a:pPr algn="ctr" defTabSz="913856" hangingPunct="1"/>
            <a:endParaRPr lang="en-US" sz="1867" kern="1200" dirty="0">
              <a:solidFill>
                <a:prstClr val="white"/>
              </a:solidFill>
              <a:latin typeface="Helvetica Regular" charset="0"/>
            </a:endParaRPr>
          </a:p>
        </p:txBody>
      </p:sp>
    </p:spTree>
    <p:extLst>
      <p:ext uri="{BB962C8B-B14F-4D97-AF65-F5344CB8AC3E}">
        <p14:creationId xmlns:p14="http://schemas.microsoft.com/office/powerpoint/2010/main" val="91703549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395" tIns="45719" rIns="91395" bIns="45719" rtlCol="0" anchor="ctr"/>
          <a:lstStyle/>
          <a:p>
            <a:pPr algn="ctr" defTabSz="913856" hangingPunct="1"/>
            <a:endParaRPr lang="en-US" sz="1867" kern="1200" dirty="0">
              <a:solidFill>
                <a:prstClr val="white"/>
              </a:solidFill>
              <a:latin typeface="Helvetica Regular" charset="0"/>
            </a:endParaRPr>
          </a:p>
        </p:txBody>
      </p:sp>
    </p:spTree>
    <p:extLst>
      <p:ext uri="{BB962C8B-B14F-4D97-AF65-F5344CB8AC3E}">
        <p14:creationId xmlns:p14="http://schemas.microsoft.com/office/powerpoint/2010/main" val="405405696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7/22/2019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468702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7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657"/>
            <a:ext cx="10515600" cy="1500187"/>
          </a:xfrm>
        </p:spPr>
        <p:txBody>
          <a:bodyPr/>
          <a:lstStyle>
            <a:lvl1pPr marL="0" indent="0">
              <a:buNone/>
              <a:defRPr sz="2400">
                <a:solidFill>
                  <a:schemeClr val="tx1">
                    <a:tint val="75000"/>
                  </a:schemeClr>
                </a:solidFill>
              </a:defRPr>
            </a:lvl1pPr>
            <a:lvl2pPr marL="456915" indent="0">
              <a:buNone/>
              <a:defRPr sz="2000">
                <a:solidFill>
                  <a:schemeClr val="tx1">
                    <a:tint val="75000"/>
                  </a:schemeClr>
                </a:solidFill>
              </a:defRPr>
            </a:lvl2pPr>
            <a:lvl3pPr marL="913856" indent="0">
              <a:buNone/>
              <a:defRPr sz="1867">
                <a:solidFill>
                  <a:schemeClr val="tx1">
                    <a:tint val="75000"/>
                  </a:schemeClr>
                </a:solidFill>
              </a:defRPr>
            </a:lvl3pPr>
            <a:lvl4pPr marL="1370784" indent="0">
              <a:buNone/>
              <a:defRPr sz="1600">
                <a:solidFill>
                  <a:schemeClr val="tx1">
                    <a:tint val="75000"/>
                  </a:schemeClr>
                </a:solidFill>
              </a:defRPr>
            </a:lvl4pPr>
            <a:lvl5pPr marL="1827712" indent="0">
              <a:buNone/>
              <a:defRPr sz="1600">
                <a:solidFill>
                  <a:schemeClr val="tx1">
                    <a:tint val="75000"/>
                  </a:schemeClr>
                </a:solidFill>
              </a:defRPr>
            </a:lvl5pPr>
            <a:lvl6pPr marL="2284654" indent="0">
              <a:buNone/>
              <a:defRPr sz="1600">
                <a:solidFill>
                  <a:schemeClr val="tx1">
                    <a:tint val="75000"/>
                  </a:schemeClr>
                </a:solidFill>
              </a:defRPr>
            </a:lvl6pPr>
            <a:lvl7pPr marL="2741566" indent="0">
              <a:buNone/>
              <a:defRPr sz="1600">
                <a:solidFill>
                  <a:schemeClr val="tx1">
                    <a:tint val="75000"/>
                  </a:schemeClr>
                </a:solidFill>
              </a:defRPr>
            </a:lvl7pPr>
            <a:lvl8pPr marL="3198480" indent="0">
              <a:buNone/>
              <a:defRPr sz="1600">
                <a:solidFill>
                  <a:schemeClr val="tx1">
                    <a:tint val="75000"/>
                  </a:schemeClr>
                </a:solidFill>
              </a:defRPr>
            </a:lvl8pPr>
            <a:lvl9pPr marL="365539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7/22/2019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535965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9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7/22/2019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07212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2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361433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85" y="1681163"/>
            <a:ext cx="5157787" cy="823912"/>
          </a:xfrm>
        </p:spPr>
        <p:txBody>
          <a:bodyPr anchor="b"/>
          <a:lstStyle>
            <a:lvl1pPr marL="0" indent="0">
              <a:buNone/>
              <a:defRPr sz="2400" b="1"/>
            </a:lvl1pPr>
            <a:lvl2pPr marL="456915" indent="0">
              <a:buNone/>
              <a:defRPr sz="2000" b="1"/>
            </a:lvl2pPr>
            <a:lvl3pPr marL="913856" indent="0">
              <a:buNone/>
              <a:defRPr sz="1867" b="1"/>
            </a:lvl3pPr>
            <a:lvl4pPr marL="1370784" indent="0">
              <a:buNone/>
              <a:defRPr sz="1600" b="1"/>
            </a:lvl4pPr>
            <a:lvl5pPr marL="1827712" indent="0">
              <a:buNone/>
              <a:defRPr sz="1600" b="1"/>
            </a:lvl5pPr>
            <a:lvl6pPr marL="2284654" indent="0">
              <a:buNone/>
              <a:defRPr sz="1600" b="1"/>
            </a:lvl6pPr>
            <a:lvl7pPr marL="2741566" indent="0">
              <a:buNone/>
              <a:defRPr sz="1600" b="1"/>
            </a:lvl7pPr>
            <a:lvl8pPr marL="3198480" indent="0">
              <a:buNone/>
              <a:defRPr sz="1600" b="1"/>
            </a:lvl8pPr>
            <a:lvl9pPr marL="365539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8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15" indent="0">
              <a:buNone/>
              <a:defRPr sz="2000" b="1"/>
            </a:lvl2pPr>
            <a:lvl3pPr marL="913856" indent="0">
              <a:buNone/>
              <a:defRPr sz="1867" b="1"/>
            </a:lvl3pPr>
            <a:lvl4pPr marL="1370784" indent="0">
              <a:buNone/>
              <a:defRPr sz="1600" b="1"/>
            </a:lvl4pPr>
            <a:lvl5pPr marL="1827712" indent="0">
              <a:buNone/>
              <a:defRPr sz="1600" b="1"/>
            </a:lvl5pPr>
            <a:lvl6pPr marL="2284654" indent="0">
              <a:buNone/>
              <a:defRPr sz="1600" b="1"/>
            </a:lvl6pPr>
            <a:lvl7pPr marL="2741566" indent="0">
              <a:buNone/>
              <a:defRPr sz="1600" b="1"/>
            </a:lvl7pPr>
            <a:lvl8pPr marL="3198480" indent="0">
              <a:buNone/>
              <a:defRPr sz="1600" b="1"/>
            </a:lvl8pPr>
            <a:lvl9pPr marL="365539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7/22/2019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187905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7/22/2019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140076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7/22/2019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31662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55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888" y="2057403"/>
            <a:ext cx="3932237" cy="3811588"/>
          </a:xfrm>
        </p:spPr>
        <p:txBody>
          <a:bodyPr/>
          <a:lstStyle>
            <a:lvl1pPr marL="0" indent="0">
              <a:buNone/>
              <a:defRPr sz="1600"/>
            </a:lvl1pPr>
            <a:lvl2pPr marL="456915" indent="0">
              <a:buNone/>
              <a:defRPr sz="1467"/>
            </a:lvl2pPr>
            <a:lvl3pPr marL="913856" indent="0">
              <a:buNone/>
              <a:defRPr sz="1200"/>
            </a:lvl3pPr>
            <a:lvl4pPr marL="1370784" indent="0">
              <a:buNone/>
              <a:defRPr sz="1067"/>
            </a:lvl4pPr>
            <a:lvl5pPr marL="1827712" indent="0">
              <a:buNone/>
              <a:defRPr sz="1067"/>
            </a:lvl5pPr>
            <a:lvl6pPr marL="2284654" indent="0">
              <a:buNone/>
              <a:defRPr sz="1067"/>
            </a:lvl6pPr>
            <a:lvl7pPr marL="2741566" indent="0">
              <a:buNone/>
              <a:defRPr sz="1067"/>
            </a:lvl7pPr>
            <a:lvl8pPr marL="3198480" indent="0">
              <a:buNone/>
              <a:defRPr sz="1067"/>
            </a:lvl8pPr>
            <a:lvl9pPr marL="3655395"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7/22/2019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532106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556"/>
            <a:ext cx="6172200" cy="4873625"/>
          </a:xfrm>
        </p:spPr>
        <p:txBody>
          <a:bodyPr/>
          <a:lstStyle>
            <a:lvl1pPr marL="0" indent="0">
              <a:buNone/>
              <a:defRPr sz="3200"/>
            </a:lvl1pPr>
            <a:lvl2pPr marL="456915" indent="0">
              <a:buNone/>
              <a:defRPr sz="2800"/>
            </a:lvl2pPr>
            <a:lvl3pPr marL="913856" indent="0">
              <a:buNone/>
              <a:defRPr sz="2400"/>
            </a:lvl3pPr>
            <a:lvl4pPr marL="1370784" indent="0">
              <a:buNone/>
              <a:defRPr sz="2000"/>
            </a:lvl4pPr>
            <a:lvl5pPr marL="1827712" indent="0">
              <a:buNone/>
              <a:defRPr sz="2000"/>
            </a:lvl5pPr>
            <a:lvl6pPr marL="2284654" indent="0">
              <a:buNone/>
              <a:defRPr sz="2000"/>
            </a:lvl6pPr>
            <a:lvl7pPr marL="2741566" indent="0">
              <a:buNone/>
              <a:defRPr sz="2000"/>
            </a:lvl7pPr>
            <a:lvl8pPr marL="3198480" indent="0">
              <a:buNone/>
              <a:defRPr sz="2000"/>
            </a:lvl8pPr>
            <a:lvl9pPr marL="3655395" indent="0">
              <a:buNone/>
              <a:defRPr sz="2000"/>
            </a:lvl9pPr>
          </a:lstStyle>
          <a:p>
            <a:endParaRPr lang="en-US" dirty="0"/>
          </a:p>
        </p:txBody>
      </p:sp>
      <p:sp>
        <p:nvSpPr>
          <p:cNvPr id="4" name="Text Placeholder 3"/>
          <p:cNvSpPr>
            <a:spLocks noGrp="1"/>
          </p:cNvSpPr>
          <p:nvPr>
            <p:ph type="body" sz="half" idx="2"/>
          </p:nvPr>
        </p:nvSpPr>
        <p:spPr>
          <a:xfrm>
            <a:off x="839888" y="2057403"/>
            <a:ext cx="3932237" cy="3811588"/>
          </a:xfrm>
        </p:spPr>
        <p:txBody>
          <a:bodyPr/>
          <a:lstStyle>
            <a:lvl1pPr marL="0" indent="0">
              <a:buNone/>
              <a:defRPr sz="1600"/>
            </a:lvl1pPr>
            <a:lvl2pPr marL="456915" indent="0">
              <a:buNone/>
              <a:defRPr sz="1467"/>
            </a:lvl2pPr>
            <a:lvl3pPr marL="913856" indent="0">
              <a:buNone/>
              <a:defRPr sz="1200"/>
            </a:lvl3pPr>
            <a:lvl4pPr marL="1370784" indent="0">
              <a:buNone/>
              <a:defRPr sz="1067"/>
            </a:lvl4pPr>
            <a:lvl5pPr marL="1827712" indent="0">
              <a:buNone/>
              <a:defRPr sz="1067"/>
            </a:lvl5pPr>
            <a:lvl6pPr marL="2284654" indent="0">
              <a:buNone/>
              <a:defRPr sz="1067"/>
            </a:lvl6pPr>
            <a:lvl7pPr marL="2741566" indent="0">
              <a:buNone/>
              <a:defRPr sz="1067"/>
            </a:lvl7pPr>
            <a:lvl8pPr marL="3198480" indent="0">
              <a:buNone/>
              <a:defRPr sz="1067"/>
            </a:lvl8pPr>
            <a:lvl9pPr marL="3655395"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7/22/2019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434299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7/22/2019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616866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9"/>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24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7/22/2019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955337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7/22/2019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2731148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7/22/2019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2025187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0073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7069122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7/22/2019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3220003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7/22/2019</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7574272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7/22/2019</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65312348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7/22/2019</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9118952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8"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60"/>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8"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7/22/2019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0356427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7/22/2019</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5620836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7/22/2019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4211267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latin typeface="Calibri"/>
              </a:rPr>
              <a:pPr/>
              <a:t>7/22/2019</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5155388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sz="2400" dirty="0"/>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sz="2400" dirty="0"/>
          </a:p>
        </p:txBody>
      </p:sp>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276717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a:endParaRPr lang="en-US" sz="2400" dirty="0"/>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a:t>www.mawc411www.mawc411.com.com</a:t>
            </a: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a:endParaRPr lang="en-US" sz="2400"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45560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9561201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541131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7682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510427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79510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98184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3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457290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3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387664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3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096147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3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115095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4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668006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4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94992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4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3668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4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202026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4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028305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5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71"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62984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23050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7168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EFC2AC0-BC89-4744-BB4A-07CBCCB9A80F}" type="datetimeFigureOut">
              <a:rPr lang="en-US">
                <a:solidFill>
                  <a:prstClr val="black"/>
                </a:solidFill>
              </a:rPr>
              <a:pPr/>
              <a:t>7/22/2019</a:t>
            </a:fld>
            <a:endParaRPr lang="en-US">
              <a:solidFill>
                <a:prstClr val="black"/>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4BD7EA4B-C384-4603-9FB9-CE68498F3CC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0189129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EFC2AC0-BC89-4744-BB4A-07CBCCB9A80F}" type="datetimeFigureOut">
              <a:rPr lang="en-US">
                <a:solidFill>
                  <a:prstClr val="black"/>
                </a:solidFill>
              </a:rPr>
              <a:pPr/>
              <a:t>7/22/2019</a:t>
            </a:fld>
            <a:endParaRPr lang="en-US">
              <a:solidFill>
                <a:prstClr val="black"/>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4BD7EA4B-C384-4603-9FB9-CE68498F3CC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0861524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EFC2AC0-BC89-4744-BB4A-07CBCCB9A80F}" type="datetimeFigureOut">
              <a:rPr lang="en-US">
                <a:solidFill>
                  <a:prstClr val="black"/>
                </a:solidFill>
              </a:rPr>
              <a:pPr/>
              <a:t>7/22/2019</a:t>
            </a:fld>
            <a:endParaRPr lang="en-US">
              <a:solidFill>
                <a:prstClr val="black"/>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4BD7EA4B-C384-4603-9FB9-CE68498F3CC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624247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2"/>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2"/>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EFC2AC0-BC89-4744-BB4A-07CBCCB9A80F}" type="datetimeFigureOut">
              <a:rPr lang="en-US">
                <a:solidFill>
                  <a:prstClr val="black"/>
                </a:solidFill>
              </a:rPr>
              <a:pPr/>
              <a:t>7/22/2019</a:t>
            </a:fld>
            <a:endParaRPr lang="en-US">
              <a:solidFill>
                <a:prstClr val="black"/>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4BD7EA4B-C384-4603-9FB9-CE68498F3CC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911161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2"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DEFC2AC0-BC89-4744-BB4A-07CBCCB9A80F}" type="datetimeFigureOut">
              <a:rPr lang="en-US">
                <a:solidFill>
                  <a:prstClr val="black"/>
                </a:solidFill>
              </a:rPr>
              <a:pPr/>
              <a:t>7/22/2019</a:t>
            </a:fld>
            <a:endParaRPr lang="en-US">
              <a:solidFill>
                <a:prstClr val="black"/>
              </a:solidFill>
            </a:endParaRPr>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4BD7EA4B-C384-4603-9FB9-CE68498F3CC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792032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DEFC2AC0-BC89-4744-BB4A-07CBCCB9A80F}" type="datetimeFigureOut">
              <a:rPr lang="en-US">
                <a:solidFill>
                  <a:prstClr val="black"/>
                </a:solidFill>
              </a:rPr>
              <a:pPr/>
              <a:t>7/22/2019</a:t>
            </a:fld>
            <a:endParaRPr lang="en-US">
              <a:solidFill>
                <a:prstClr val="black"/>
              </a:solidFill>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4BD7EA4B-C384-4603-9FB9-CE68498F3CC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156654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DEFC2AC0-BC89-4744-BB4A-07CBCCB9A80F}" type="datetimeFigureOut">
              <a:rPr lang="en-US">
                <a:solidFill>
                  <a:prstClr val="black"/>
                </a:solidFill>
              </a:rPr>
              <a:pPr/>
              <a:t>7/22/2019</a:t>
            </a:fld>
            <a:endParaRPr lang="en-US">
              <a:solidFill>
                <a:prstClr val="black"/>
              </a:solidFill>
            </a:endParaRPr>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4BD7EA4B-C384-4603-9FB9-CE68498F3CC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207910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a:prstGeom prst="rect">
            <a:avLst/>
          </a:prstGeo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5"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EFC2AC0-BC89-4744-BB4A-07CBCCB9A80F}" type="datetimeFigureOut">
              <a:rPr lang="en-US">
                <a:solidFill>
                  <a:prstClr val="black"/>
                </a:solidFill>
              </a:rPr>
              <a:pPr/>
              <a:t>7/22/2019</a:t>
            </a:fld>
            <a:endParaRPr lang="en-US">
              <a:solidFill>
                <a:prstClr val="black"/>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4BD7EA4B-C384-4603-9FB9-CE68498F3CC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778034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a:prstGeom prst="rect">
            <a:avLst/>
          </a:prstGeo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EFC2AC0-BC89-4744-BB4A-07CBCCB9A80F}" type="datetimeFigureOut">
              <a:rPr lang="en-US">
                <a:solidFill>
                  <a:prstClr val="black"/>
                </a:solidFill>
              </a:rPr>
              <a:pPr/>
              <a:t>7/22/2019</a:t>
            </a:fld>
            <a:endParaRPr lang="en-US">
              <a:solidFill>
                <a:prstClr val="black"/>
              </a:solidFill>
            </a:endParaRPr>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4BD7EA4B-C384-4603-9FB9-CE68498F3CC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0230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33346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EFC2AC0-BC89-4744-BB4A-07CBCCB9A80F}" type="datetimeFigureOut">
              <a:rPr lang="en-US">
                <a:solidFill>
                  <a:prstClr val="black"/>
                </a:solidFill>
              </a:rPr>
              <a:pPr/>
              <a:t>7/22/2019</a:t>
            </a:fld>
            <a:endParaRPr lang="en-US">
              <a:solidFill>
                <a:prstClr val="black"/>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4BD7EA4B-C384-4603-9FB9-CE68498F3CC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914587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6"/>
            <a:ext cx="8026400" cy="4387851"/>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EFC2AC0-BC89-4744-BB4A-07CBCCB9A80F}" type="datetimeFigureOut">
              <a:rPr lang="en-US">
                <a:solidFill>
                  <a:prstClr val="black"/>
                </a:solidFill>
              </a:rPr>
              <a:pPr/>
              <a:t>7/22/2019</a:t>
            </a:fld>
            <a:endParaRPr lang="en-US">
              <a:solidFill>
                <a:prstClr val="black"/>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4BD7EA4B-C384-4603-9FB9-CE68498F3CC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488109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363" indent="0" algn="ctr">
              <a:buNone/>
              <a:defRPr>
                <a:solidFill>
                  <a:schemeClr val="tx1">
                    <a:tint val="75000"/>
                  </a:schemeClr>
                </a:solidFill>
              </a:defRPr>
            </a:lvl2pPr>
            <a:lvl3pPr marL="1218750" indent="0" algn="ctr">
              <a:buNone/>
              <a:defRPr>
                <a:solidFill>
                  <a:schemeClr val="tx1">
                    <a:tint val="75000"/>
                  </a:schemeClr>
                </a:solidFill>
              </a:defRPr>
            </a:lvl3pPr>
            <a:lvl4pPr marL="1828120" indent="0" algn="ctr">
              <a:buNone/>
              <a:defRPr>
                <a:solidFill>
                  <a:schemeClr val="tx1">
                    <a:tint val="75000"/>
                  </a:schemeClr>
                </a:solidFill>
              </a:defRPr>
            </a:lvl4pPr>
            <a:lvl5pPr marL="2437498" indent="0" algn="ctr">
              <a:buNone/>
              <a:defRPr>
                <a:solidFill>
                  <a:schemeClr val="tx1">
                    <a:tint val="75000"/>
                  </a:schemeClr>
                </a:solidFill>
              </a:defRPr>
            </a:lvl5pPr>
            <a:lvl6pPr marL="3046860" indent="0" algn="ctr">
              <a:buNone/>
              <a:defRPr>
                <a:solidFill>
                  <a:schemeClr val="tx1">
                    <a:tint val="75000"/>
                  </a:schemeClr>
                </a:solidFill>
              </a:defRPr>
            </a:lvl6pPr>
            <a:lvl7pPr marL="3656223" indent="0" algn="ctr">
              <a:buNone/>
              <a:defRPr>
                <a:solidFill>
                  <a:schemeClr val="tx1">
                    <a:tint val="75000"/>
                  </a:schemeClr>
                </a:solidFill>
              </a:defRPr>
            </a:lvl7pPr>
            <a:lvl8pPr marL="4265600" indent="0" algn="ctr">
              <a:buNone/>
              <a:defRPr>
                <a:solidFill>
                  <a:schemeClr val="tx1">
                    <a:tint val="75000"/>
                  </a:schemeClr>
                </a:solidFill>
              </a:defRPr>
            </a:lvl8pPr>
            <a:lvl9pPr marL="487497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42EF9E-7434-429A-8B40-331E05BA9655}" type="datetimeFigureOut">
              <a:rPr lang="en-US" smtClean="0">
                <a:solidFill>
                  <a:prstClr val="black">
                    <a:tint val="75000"/>
                  </a:prstClr>
                </a:solidFill>
              </a:rPr>
              <a:pPr/>
              <a:t>7/22/2019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6477000"/>
            <a:ext cx="12192000" cy="381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3703090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2EF9E-7434-429A-8B40-331E05BA9655}" type="datetimeFigureOut">
              <a:rPr lang="en-US" smtClean="0">
                <a:solidFill>
                  <a:prstClr val="black">
                    <a:tint val="75000"/>
                  </a:prstClr>
                </a:solidFill>
              </a:rPr>
              <a:pPr/>
              <a:t>7/22/2019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6477000"/>
            <a:ext cx="12192000" cy="381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196548178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363" indent="0">
              <a:buNone/>
              <a:defRPr sz="2400">
                <a:solidFill>
                  <a:schemeClr val="tx1">
                    <a:tint val="75000"/>
                  </a:schemeClr>
                </a:solidFill>
              </a:defRPr>
            </a:lvl2pPr>
            <a:lvl3pPr marL="1218750" indent="0">
              <a:buNone/>
              <a:defRPr sz="2133">
                <a:solidFill>
                  <a:schemeClr val="tx1">
                    <a:tint val="75000"/>
                  </a:schemeClr>
                </a:solidFill>
              </a:defRPr>
            </a:lvl3pPr>
            <a:lvl4pPr marL="1828120" indent="0">
              <a:buNone/>
              <a:defRPr sz="1867">
                <a:solidFill>
                  <a:schemeClr val="tx1">
                    <a:tint val="75000"/>
                  </a:schemeClr>
                </a:solidFill>
              </a:defRPr>
            </a:lvl4pPr>
            <a:lvl5pPr marL="2437498" indent="0">
              <a:buNone/>
              <a:defRPr sz="1867">
                <a:solidFill>
                  <a:schemeClr val="tx1">
                    <a:tint val="75000"/>
                  </a:schemeClr>
                </a:solidFill>
              </a:defRPr>
            </a:lvl5pPr>
            <a:lvl6pPr marL="3046860" indent="0">
              <a:buNone/>
              <a:defRPr sz="1867">
                <a:solidFill>
                  <a:schemeClr val="tx1">
                    <a:tint val="75000"/>
                  </a:schemeClr>
                </a:solidFill>
              </a:defRPr>
            </a:lvl6pPr>
            <a:lvl7pPr marL="3656223" indent="0">
              <a:buNone/>
              <a:defRPr sz="1867">
                <a:solidFill>
                  <a:schemeClr val="tx1">
                    <a:tint val="75000"/>
                  </a:schemeClr>
                </a:solidFill>
              </a:defRPr>
            </a:lvl7pPr>
            <a:lvl8pPr marL="4265600" indent="0">
              <a:buNone/>
              <a:defRPr sz="1867">
                <a:solidFill>
                  <a:schemeClr val="tx1">
                    <a:tint val="75000"/>
                  </a:schemeClr>
                </a:solidFill>
              </a:defRPr>
            </a:lvl8pPr>
            <a:lvl9pPr marL="4874971"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42EF9E-7434-429A-8B40-331E05BA9655}" type="datetimeFigureOut">
              <a:rPr lang="en-US" smtClean="0">
                <a:solidFill>
                  <a:prstClr val="black">
                    <a:tint val="75000"/>
                  </a:prstClr>
                </a:solidFill>
              </a:rPr>
              <a:pPr/>
              <a:t>7/22/2019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6477000"/>
            <a:ext cx="12192000" cy="381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2270586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42EF9E-7434-429A-8B40-331E05BA9655}" type="datetimeFigureOut">
              <a:rPr lang="en-US" smtClean="0">
                <a:solidFill>
                  <a:prstClr val="black">
                    <a:tint val="75000"/>
                  </a:prstClr>
                </a:solidFill>
              </a:rPr>
              <a:pPr/>
              <a:t>7/22/2019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0" y="6477000"/>
            <a:ext cx="12192000" cy="381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37102210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363" indent="0">
              <a:buNone/>
              <a:defRPr sz="2667" b="1"/>
            </a:lvl2pPr>
            <a:lvl3pPr marL="1218750" indent="0">
              <a:buNone/>
              <a:defRPr sz="2400" b="1"/>
            </a:lvl3pPr>
            <a:lvl4pPr marL="1828120" indent="0">
              <a:buNone/>
              <a:defRPr sz="2133" b="1"/>
            </a:lvl4pPr>
            <a:lvl5pPr marL="2437498" indent="0">
              <a:buNone/>
              <a:defRPr sz="2133" b="1"/>
            </a:lvl5pPr>
            <a:lvl6pPr marL="3046860" indent="0">
              <a:buNone/>
              <a:defRPr sz="2133" b="1"/>
            </a:lvl6pPr>
            <a:lvl7pPr marL="3656223" indent="0">
              <a:buNone/>
              <a:defRPr sz="2133" b="1"/>
            </a:lvl7pPr>
            <a:lvl8pPr marL="4265600" indent="0">
              <a:buNone/>
              <a:defRPr sz="2133" b="1"/>
            </a:lvl8pPr>
            <a:lvl9pPr marL="4874971"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90" y="1535113"/>
            <a:ext cx="5389033" cy="639763"/>
          </a:xfrm>
        </p:spPr>
        <p:txBody>
          <a:bodyPr anchor="b"/>
          <a:lstStyle>
            <a:lvl1pPr marL="0" indent="0">
              <a:buNone/>
              <a:defRPr sz="3200" b="1"/>
            </a:lvl1pPr>
            <a:lvl2pPr marL="609363" indent="0">
              <a:buNone/>
              <a:defRPr sz="2667" b="1"/>
            </a:lvl2pPr>
            <a:lvl3pPr marL="1218750" indent="0">
              <a:buNone/>
              <a:defRPr sz="2400" b="1"/>
            </a:lvl3pPr>
            <a:lvl4pPr marL="1828120" indent="0">
              <a:buNone/>
              <a:defRPr sz="2133" b="1"/>
            </a:lvl4pPr>
            <a:lvl5pPr marL="2437498" indent="0">
              <a:buNone/>
              <a:defRPr sz="2133" b="1"/>
            </a:lvl5pPr>
            <a:lvl6pPr marL="3046860" indent="0">
              <a:buNone/>
              <a:defRPr sz="2133" b="1"/>
            </a:lvl6pPr>
            <a:lvl7pPr marL="3656223" indent="0">
              <a:buNone/>
              <a:defRPr sz="2133" b="1"/>
            </a:lvl7pPr>
            <a:lvl8pPr marL="4265600" indent="0">
              <a:buNone/>
              <a:defRPr sz="2133" b="1"/>
            </a:lvl8pPr>
            <a:lvl9pPr marL="4874971"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42EF9E-7434-429A-8B40-331E05BA9655}" type="datetimeFigureOut">
              <a:rPr lang="en-US" smtClean="0">
                <a:solidFill>
                  <a:prstClr val="black">
                    <a:tint val="75000"/>
                  </a:prstClr>
                </a:solidFill>
              </a:rPr>
              <a:pPr/>
              <a:t>7/22/2019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
        <p:nvSpPr>
          <p:cNvPr id="10" name="Rectangle 9"/>
          <p:cNvSpPr/>
          <p:nvPr userDrawn="1"/>
        </p:nvSpPr>
        <p:spPr>
          <a:xfrm>
            <a:off x="0" y="6477000"/>
            <a:ext cx="12192000" cy="381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9264680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42EF9E-7434-429A-8B40-331E05BA9655}" type="datetimeFigureOut">
              <a:rPr lang="en-US" smtClean="0">
                <a:solidFill>
                  <a:prstClr val="black">
                    <a:tint val="75000"/>
                  </a:prstClr>
                </a:solidFill>
              </a:rPr>
              <a:pPr/>
              <a:t>7/22/2019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
        <p:nvSpPr>
          <p:cNvPr id="6" name="Rectangle 5"/>
          <p:cNvSpPr/>
          <p:nvPr userDrawn="1"/>
        </p:nvSpPr>
        <p:spPr>
          <a:xfrm>
            <a:off x="0" y="6477000"/>
            <a:ext cx="12192000" cy="381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4173529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42EF9E-7434-429A-8B40-331E05BA9655}" type="datetimeFigureOut">
              <a:rPr lang="en-US" smtClean="0">
                <a:solidFill>
                  <a:prstClr val="black">
                    <a:tint val="75000"/>
                  </a:prstClr>
                </a:solidFill>
              </a:rPr>
              <a:pPr/>
              <a:t>7/22/2019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
        <p:nvSpPr>
          <p:cNvPr id="5" name="Rectangle 4"/>
          <p:cNvSpPr/>
          <p:nvPr userDrawn="1"/>
        </p:nvSpPr>
        <p:spPr>
          <a:xfrm>
            <a:off x="0" y="6477000"/>
            <a:ext cx="12192000" cy="381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24045133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7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867"/>
            </a:lvl1pPr>
            <a:lvl2pPr marL="609363" indent="0">
              <a:buNone/>
              <a:defRPr sz="1600"/>
            </a:lvl2pPr>
            <a:lvl3pPr marL="1218750" indent="0">
              <a:buNone/>
              <a:defRPr sz="1333"/>
            </a:lvl3pPr>
            <a:lvl4pPr marL="1828120" indent="0">
              <a:buNone/>
              <a:defRPr sz="1200"/>
            </a:lvl4pPr>
            <a:lvl5pPr marL="2437498" indent="0">
              <a:buNone/>
              <a:defRPr sz="1200"/>
            </a:lvl5pPr>
            <a:lvl6pPr marL="3046860" indent="0">
              <a:buNone/>
              <a:defRPr sz="1200"/>
            </a:lvl6pPr>
            <a:lvl7pPr marL="3656223" indent="0">
              <a:buNone/>
              <a:defRPr sz="1200"/>
            </a:lvl7pPr>
            <a:lvl8pPr marL="4265600" indent="0">
              <a:buNone/>
              <a:defRPr sz="1200"/>
            </a:lvl8pPr>
            <a:lvl9pPr marL="4874971"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2EF9E-7434-429A-8B40-331E05BA9655}" type="datetimeFigureOut">
              <a:rPr lang="en-US" smtClean="0">
                <a:solidFill>
                  <a:prstClr val="black">
                    <a:tint val="75000"/>
                  </a:prstClr>
                </a:solidFill>
              </a:rPr>
              <a:pPr/>
              <a:t>7/22/2019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0" y="6477000"/>
            <a:ext cx="12192000" cy="381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750095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50832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363" indent="0">
              <a:buNone/>
              <a:defRPr sz="3733"/>
            </a:lvl2pPr>
            <a:lvl3pPr marL="1218750" indent="0">
              <a:buNone/>
              <a:defRPr sz="3200"/>
            </a:lvl3pPr>
            <a:lvl4pPr marL="1828120" indent="0">
              <a:buNone/>
              <a:defRPr sz="2667"/>
            </a:lvl4pPr>
            <a:lvl5pPr marL="2437498" indent="0">
              <a:buNone/>
              <a:defRPr sz="2667"/>
            </a:lvl5pPr>
            <a:lvl6pPr marL="3046860" indent="0">
              <a:buNone/>
              <a:defRPr sz="2667"/>
            </a:lvl6pPr>
            <a:lvl7pPr marL="3656223" indent="0">
              <a:buNone/>
              <a:defRPr sz="2667"/>
            </a:lvl7pPr>
            <a:lvl8pPr marL="4265600" indent="0">
              <a:buNone/>
              <a:defRPr sz="2667"/>
            </a:lvl8pPr>
            <a:lvl9pPr marL="4874971" indent="0">
              <a:buNone/>
              <a:defRPr sz="2667"/>
            </a:lvl9pPr>
          </a:lstStyle>
          <a:p>
            <a:endParaRPr lang="en-US"/>
          </a:p>
        </p:txBody>
      </p:sp>
      <p:sp>
        <p:nvSpPr>
          <p:cNvPr id="4" name="Text Placeholder 3"/>
          <p:cNvSpPr>
            <a:spLocks noGrp="1"/>
          </p:cNvSpPr>
          <p:nvPr>
            <p:ph type="body" sz="half" idx="2"/>
          </p:nvPr>
        </p:nvSpPr>
        <p:spPr>
          <a:xfrm>
            <a:off x="2389717" y="5367358"/>
            <a:ext cx="7315200" cy="804863"/>
          </a:xfrm>
        </p:spPr>
        <p:txBody>
          <a:bodyPr/>
          <a:lstStyle>
            <a:lvl1pPr marL="0" indent="0">
              <a:buNone/>
              <a:defRPr sz="1867"/>
            </a:lvl1pPr>
            <a:lvl2pPr marL="609363" indent="0">
              <a:buNone/>
              <a:defRPr sz="1600"/>
            </a:lvl2pPr>
            <a:lvl3pPr marL="1218750" indent="0">
              <a:buNone/>
              <a:defRPr sz="1333"/>
            </a:lvl3pPr>
            <a:lvl4pPr marL="1828120" indent="0">
              <a:buNone/>
              <a:defRPr sz="1200"/>
            </a:lvl4pPr>
            <a:lvl5pPr marL="2437498" indent="0">
              <a:buNone/>
              <a:defRPr sz="1200"/>
            </a:lvl5pPr>
            <a:lvl6pPr marL="3046860" indent="0">
              <a:buNone/>
              <a:defRPr sz="1200"/>
            </a:lvl6pPr>
            <a:lvl7pPr marL="3656223" indent="0">
              <a:buNone/>
              <a:defRPr sz="1200"/>
            </a:lvl7pPr>
            <a:lvl8pPr marL="4265600" indent="0">
              <a:buNone/>
              <a:defRPr sz="1200"/>
            </a:lvl8pPr>
            <a:lvl9pPr marL="4874971"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2EF9E-7434-429A-8B40-331E05BA9655}" type="datetimeFigureOut">
              <a:rPr lang="en-US" smtClean="0">
                <a:solidFill>
                  <a:prstClr val="black">
                    <a:tint val="75000"/>
                  </a:prstClr>
                </a:solidFill>
              </a:rPr>
              <a:pPr/>
              <a:t>7/22/2019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0" y="6477000"/>
            <a:ext cx="12192000" cy="381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30030374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2EF9E-7434-429A-8B40-331E05BA9655}" type="datetimeFigureOut">
              <a:rPr lang="en-US" smtClean="0">
                <a:solidFill>
                  <a:prstClr val="black">
                    <a:tint val="75000"/>
                  </a:prstClr>
                </a:solidFill>
              </a:rPr>
              <a:pPr/>
              <a:t>7/22/2019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6477000"/>
            <a:ext cx="12192000" cy="381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38648373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2EF9E-7434-429A-8B40-331E05BA9655}" type="datetimeFigureOut">
              <a:rPr lang="en-US" smtClean="0">
                <a:solidFill>
                  <a:prstClr val="black">
                    <a:tint val="75000"/>
                  </a:prstClr>
                </a:solidFill>
              </a:rPr>
              <a:pPr/>
              <a:t>7/22/2019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0178BD-3621-4113-9FF7-C3A01B8211BF}"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6477000"/>
            <a:ext cx="12192000" cy="381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18741370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ectangle 2"/>
          <p:cNvSpPr/>
          <p:nvPr userDrawn="1"/>
        </p:nvSpPr>
        <p:spPr>
          <a:xfrm>
            <a:off x="0" y="6477000"/>
            <a:ext cx="12192000" cy="381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8176321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4060"/>
            <a:endParaRPr lang="en-US" sz="1867" dirty="0">
              <a:solidFill>
                <a:prstClr val="white"/>
              </a:solidFill>
            </a:endParaRPr>
          </a:p>
        </p:txBody>
      </p:sp>
    </p:spTree>
    <p:extLst>
      <p:ext uri="{BB962C8B-B14F-4D97-AF65-F5344CB8AC3E}">
        <p14:creationId xmlns:p14="http://schemas.microsoft.com/office/powerpoint/2010/main" val="4907765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4060"/>
            <a:endParaRPr lang="en-US" sz="1867" dirty="0">
              <a:solidFill>
                <a:prstClr val="white"/>
              </a:solidFill>
            </a:endParaRPr>
          </a:p>
        </p:txBody>
      </p:sp>
    </p:spTree>
    <p:extLst>
      <p:ext uri="{BB962C8B-B14F-4D97-AF65-F5344CB8AC3E}">
        <p14:creationId xmlns:p14="http://schemas.microsoft.com/office/powerpoint/2010/main" val="32191960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algn="ctr" defTabSz="914060"/>
            <a:endParaRPr lang="en-US" sz="1867" dirty="0">
              <a:solidFill>
                <a:prstClr val="white"/>
              </a:solidFill>
            </a:endParaRPr>
          </a:p>
        </p:txBody>
      </p:sp>
    </p:spTree>
    <p:extLst>
      <p:ext uri="{BB962C8B-B14F-4D97-AF65-F5344CB8AC3E}">
        <p14:creationId xmlns:p14="http://schemas.microsoft.com/office/powerpoint/2010/main" val="42528423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1220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72864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101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8"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60"/>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18"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99529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76862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7"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37152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11760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515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0"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10"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43614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3078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54960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12528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4760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47030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46"/>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10022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4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345876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5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75989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6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646639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211186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8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045215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9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241466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10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143942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11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592883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12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765406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13_Section Header">
    <p:spTree>
      <p:nvGrpSpPr>
        <p:cNvPr id="1" name=""/>
        <p:cNvGrpSpPr/>
        <p:nvPr/>
      </p:nvGrpSpPr>
      <p:grpSpPr>
        <a:xfrm>
          <a:off x="0" y="0"/>
          <a:ext cx="0" cy="0"/>
          <a:chOff x="0" y="0"/>
          <a:chExt cx="0" cy="0"/>
        </a:xfrm>
      </p:grpSpPr>
      <p:sp>
        <p:nvSpPr>
          <p:cNvPr id="9" name="Rectangle 8"/>
          <p:cNvSpPr/>
          <p:nvPr userDrawn="1"/>
        </p:nvSpPr>
        <p:spPr>
          <a:xfrm>
            <a:off x="2" y="7421"/>
            <a:ext cx="12212985"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sp>
        <p:nvSpPr>
          <p:cNvPr id="14" name="Title 13"/>
          <p:cNvSpPr>
            <a:spLocks noGrp="1"/>
          </p:cNvSpPr>
          <p:nvPr>
            <p:ph type="ctrTitle"/>
          </p:nvPr>
        </p:nvSpPr>
        <p:spPr>
          <a:xfrm>
            <a:off x="2235200" y="0"/>
            <a:ext cx="9652000" cy="533400"/>
          </a:xfrm>
          <a:noFill/>
        </p:spPr>
        <p:txBody>
          <a:bodyPr vert="horz" numCol="1"/>
          <a:lstStyle>
            <a:lvl1pPr marL="243834" algn="r">
              <a:defRPr sz="2667" b="0" u="none" cap="none" spc="20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3606800" y="6477000"/>
            <a:ext cx="4978400" cy="3048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685800"/>
            <a:ext cx="12192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609585"/>
            <a:endParaRPr lang="en-US" sz="24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6563" y="6432149"/>
            <a:ext cx="1265439" cy="425851"/>
          </a:xfrm>
          <a:prstGeom prst="rect">
            <a:avLst/>
          </a:prstGeom>
        </p:spPr>
      </p:pic>
      <p:sp>
        <p:nvSpPr>
          <p:cNvPr id="16" name="Rectangle 11"/>
          <p:cNvSpPr>
            <a:spLocks noGrp="1"/>
          </p:cNvSpPr>
          <p:nvPr>
            <p:ph sz="quarter" idx="15"/>
          </p:nvPr>
        </p:nvSpPr>
        <p:spPr>
          <a:xfrm>
            <a:off x="406400" y="914400"/>
            <a:ext cx="11277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7963602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image" Target="../media/image3.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image" Target="../media/image2.png"/><Relationship Id="rId2" Type="http://schemas.openxmlformats.org/officeDocument/2006/relationships/slideLayout" Target="../slideLayouts/slideLayout63.xml"/><Relationship Id="rId16" Type="http://schemas.openxmlformats.org/officeDocument/2006/relationships/theme" Target="../theme/theme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193.xml"/><Relationship Id="rId21" Type="http://schemas.openxmlformats.org/officeDocument/2006/relationships/slideLayout" Target="../slideLayouts/slideLayout97.xml"/><Relationship Id="rId42" Type="http://schemas.openxmlformats.org/officeDocument/2006/relationships/slideLayout" Target="../slideLayouts/slideLayout118.xml"/><Relationship Id="rId63" Type="http://schemas.openxmlformats.org/officeDocument/2006/relationships/slideLayout" Target="../slideLayouts/slideLayout139.xml"/><Relationship Id="rId84" Type="http://schemas.openxmlformats.org/officeDocument/2006/relationships/slideLayout" Target="../slideLayouts/slideLayout160.xml"/><Relationship Id="rId138" Type="http://schemas.openxmlformats.org/officeDocument/2006/relationships/slideLayout" Target="../slideLayouts/slideLayout214.xml"/><Relationship Id="rId159" Type="http://schemas.openxmlformats.org/officeDocument/2006/relationships/slideLayout" Target="../slideLayouts/slideLayout235.xml"/><Relationship Id="rId170" Type="http://schemas.openxmlformats.org/officeDocument/2006/relationships/slideLayout" Target="../slideLayouts/slideLayout246.xml"/><Relationship Id="rId191" Type="http://schemas.openxmlformats.org/officeDocument/2006/relationships/slideLayout" Target="../slideLayouts/slideLayout267.xml"/><Relationship Id="rId205" Type="http://schemas.openxmlformats.org/officeDocument/2006/relationships/slideLayout" Target="../slideLayouts/slideLayout281.xml"/><Relationship Id="rId107" Type="http://schemas.openxmlformats.org/officeDocument/2006/relationships/slideLayout" Target="../slideLayouts/slideLayout183.xml"/><Relationship Id="rId11" Type="http://schemas.openxmlformats.org/officeDocument/2006/relationships/slideLayout" Target="../slideLayouts/slideLayout87.xml"/><Relationship Id="rId32" Type="http://schemas.openxmlformats.org/officeDocument/2006/relationships/slideLayout" Target="../slideLayouts/slideLayout108.xml"/><Relationship Id="rId53" Type="http://schemas.openxmlformats.org/officeDocument/2006/relationships/slideLayout" Target="../slideLayouts/slideLayout129.xml"/><Relationship Id="rId74" Type="http://schemas.openxmlformats.org/officeDocument/2006/relationships/slideLayout" Target="../slideLayouts/slideLayout150.xml"/><Relationship Id="rId128" Type="http://schemas.openxmlformats.org/officeDocument/2006/relationships/slideLayout" Target="../slideLayouts/slideLayout204.xml"/><Relationship Id="rId149" Type="http://schemas.openxmlformats.org/officeDocument/2006/relationships/slideLayout" Target="../slideLayouts/slideLayout225.xml"/><Relationship Id="rId5" Type="http://schemas.openxmlformats.org/officeDocument/2006/relationships/slideLayout" Target="../slideLayouts/slideLayout81.xml"/><Relationship Id="rId95" Type="http://schemas.openxmlformats.org/officeDocument/2006/relationships/slideLayout" Target="../slideLayouts/slideLayout171.xml"/><Relationship Id="rId160" Type="http://schemas.openxmlformats.org/officeDocument/2006/relationships/slideLayout" Target="../slideLayouts/slideLayout236.xml"/><Relationship Id="rId181" Type="http://schemas.openxmlformats.org/officeDocument/2006/relationships/slideLayout" Target="../slideLayouts/slideLayout257.xml"/><Relationship Id="rId216" Type="http://schemas.openxmlformats.org/officeDocument/2006/relationships/slideLayout" Target="../slideLayouts/slideLayout292.xml"/><Relationship Id="rId22" Type="http://schemas.openxmlformats.org/officeDocument/2006/relationships/slideLayout" Target="../slideLayouts/slideLayout98.xml"/><Relationship Id="rId43" Type="http://schemas.openxmlformats.org/officeDocument/2006/relationships/slideLayout" Target="../slideLayouts/slideLayout119.xml"/><Relationship Id="rId64" Type="http://schemas.openxmlformats.org/officeDocument/2006/relationships/slideLayout" Target="../slideLayouts/slideLayout140.xml"/><Relationship Id="rId118" Type="http://schemas.openxmlformats.org/officeDocument/2006/relationships/slideLayout" Target="../slideLayouts/slideLayout194.xml"/><Relationship Id="rId139" Type="http://schemas.openxmlformats.org/officeDocument/2006/relationships/slideLayout" Target="../slideLayouts/slideLayout215.xml"/><Relationship Id="rId85" Type="http://schemas.openxmlformats.org/officeDocument/2006/relationships/slideLayout" Target="../slideLayouts/slideLayout161.xml"/><Relationship Id="rId150" Type="http://schemas.openxmlformats.org/officeDocument/2006/relationships/slideLayout" Target="../slideLayouts/slideLayout226.xml"/><Relationship Id="rId171" Type="http://schemas.openxmlformats.org/officeDocument/2006/relationships/slideLayout" Target="../slideLayouts/slideLayout247.xml"/><Relationship Id="rId192" Type="http://schemas.openxmlformats.org/officeDocument/2006/relationships/slideLayout" Target="../slideLayouts/slideLayout268.xml"/><Relationship Id="rId206" Type="http://schemas.openxmlformats.org/officeDocument/2006/relationships/slideLayout" Target="../slideLayouts/slideLayout282.xml"/><Relationship Id="rId12" Type="http://schemas.openxmlformats.org/officeDocument/2006/relationships/slideLayout" Target="../slideLayouts/slideLayout88.xml"/><Relationship Id="rId33" Type="http://schemas.openxmlformats.org/officeDocument/2006/relationships/slideLayout" Target="../slideLayouts/slideLayout109.xml"/><Relationship Id="rId108" Type="http://schemas.openxmlformats.org/officeDocument/2006/relationships/slideLayout" Target="../slideLayouts/slideLayout184.xml"/><Relationship Id="rId129" Type="http://schemas.openxmlformats.org/officeDocument/2006/relationships/slideLayout" Target="../slideLayouts/slideLayout205.xml"/><Relationship Id="rId54" Type="http://schemas.openxmlformats.org/officeDocument/2006/relationships/slideLayout" Target="../slideLayouts/slideLayout130.xml"/><Relationship Id="rId75" Type="http://schemas.openxmlformats.org/officeDocument/2006/relationships/slideLayout" Target="../slideLayouts/slideLayout151.xml"/><Relationship Id="rId96" Type="http://schemas.openxmlformats.org/officeDocument/2006/relationships/slideLayout" Target="../slideLayouts/slideLayout172.xml"/><Relationship Id="rId140" Type="http://schemas.openxmlformats.org/officeDocument/2006/relationships/slideLayout" Target="../slideLayouts/slideLayout216.xml"/><Relationship Id="rId161" Type="http://schemas.openxmlformats.org/officeDocument/2006/relationships/slideLayout" Target="../slideLayouts/slideLayout237.xml"/><Relationship Id="rId182" Type="http://schemas.openxmlformats.org/officeDocument/2006/relationships/slideLayout" Target="../slideLayouts/slideLayout258.xml"/><Relationship Id="rId217" Type="http://schemas.openxmlformats.org/officeDocument/2006/relationships/slideLayout" Target="../slideLayouts/slideLayout293.xml"/><Relationship Id="rId6" Type="http://schemas.openxmlformats.org/officeDocument/2006/relationships/slideLayout" Target="../slideLayouts/slideLayout82.xml"/><Relationship Id="rId23" Type="http://schemas.openxmlformats.org/officeDocument/2006/relationships/slideLayout" Target="../slideLayouts/slideLayout99.xml"/><Relationship Id="rId119" Type="http://schemas.openxmlformats.org/officeDocument/2006/relationships/slideLayout" Target="../slideLayouts/slideLayout195.xml"/><Relationship Id="rId44" Type="http://schemas.openxmlformats.org/officeDocument/2006/relationships/slideLayout" Target="../slideLayouts/slideLayout120.xml"/><Relationship Id="rId65" Type="http://schemas.openxmlformats.org/officeDocument/2006/relationships/slideLayout" Target="../slideLayouts/slideLayout141.xml"/><Relationship Id="rId86" Type="http://schemas.openxmlformats.org/officeDocument/2006/relationships/slideLayout" Target="../slideLayouts/slideLayout162.xml"/><Relationship Id="rId130" Type="http://schemas.openxmlformats.org/officeDocument/2006/relationships/slideLayout" Target="../slideLayouts/slideLayout206.xml"/><Relationship Id="rId151" Type="http://schemas.openxmlformats.org/officeDocument/2006/relationships/slideLayout" Target="../slideLayouts/slideLayout227.xml"/><Relationship Id="rId172" Type="http://schemas.openxmlformats.org/officeDocument/2006/relationships/slideLayout" Target="../slideLayouts/slideLayout248.xml"/><Relationship Id="rId193" Type="http://schemas.openxmlformats.org/officeDocument/2006/relationships/slideLayout" Target="../slideLayouts/slideLayout269.xml"/><Relationship Id="rId207" Type="http://schemas.openxmlformats.org/officeDocument/2006/relationships/slideLayout" Target="../slideLayouts/slideLayout283.xml"/><Relationship Id="rId13" Type="http://schemas.openxmlformats.org/officeDocument/2006/relationships/slideLayout" Target="../slideLayouts/slideLayout89.xml"/><Relationship Id="rId109" Type="http://schemas.openxmlformats.org/officeDocument/2006/relationships/slideLayout" Target="../slideLayouts/slideLayout185.xml"/><Relationship Id="rId34" Type="http://schemas.openxmlformats.org/officeDocument/2006/relationships/slideLayout" Target="../slideLayouts/slideLayout110.xml"/><Relationship Id="rId55" Type="http://schemas.openxmlformats.org/officeDocument/2006/relationships/slideLayout" Target="../slideLayouts/slideLayout131.xml"/><Relationship Id="rId76" Type="http://schemas.openxmlformats.org/officeDocument/2006/relationships/slideLayout" Target="../slideLayouts/slideLayout152.xml"/><Relationship Id="rId97" Type="http://schemas.openxmlformats.org/officeDocument/2006/relationships/slideLayout" Target="../slideLayouts/slideLayout173.xml"/><Relationship Id="rId120" Type="http://schemas.openxmlformats.org/officeDocument/2006/relationships/slideLayout" Target="../slideLayouts/slideLayout196.xml"/><Relationship Id="rId141" Type="http://schemas.openxmlformats.org/officeDocument/2006/relationships/slideLayout" Target="../slideLayouts/slideLayout217.xml"/><Relationship Id="rId7" Type="http://schemas.openxmlformats.org/officeDocument/2006/relationships/slideLayout" Target="../slideLayouts/slideLayout83.xml"/><Relationship Id="rId162" Type="http://schemas.openxmlformats.org/officeDocument/2006/relationships/slideLayout" Target="../slideLayouts/slideLayout238.xml"/><Relationship Id="rId183" Type="http://schemas.openxmlformats.org/officeDocument/2006/relationships/slideLayout" Target="../slideLayouts/slideLayout259.xml"/><Relationship Id="rId218" Type="http://schemas.openxmlformats.org/officeDocument/2006/relationships/theme" Target="../theme/theme4.xml"/><Relationship Id="rId24" Type="http://schemas.openxmlformats.org/officeDocument/2006/relationships/slideLayout" Target="../slideLayouts/slideLayout100.xml"/><Relationship Id="rId45" Type="http://schemas.openxmlformats.org/officeDocument/2006/relationships/slideLayout" Target="../slideLayouts/slideLayout121.xml"/><Relationship Id="rId66" Type="http://schemas.openxmlformats.org/officeDocument/2006/relationships/slideLayout" Target="../slideLayouts/slideLayout142.xml"/><Relationship Id="rId87" Type="http://schemas.openxmlformats.org/officeDocument/2006/relationships/slideLayout" Target="../slideLayouts/slideLayout163.xml"/><Relationship Id="rId110" Type="http://schemas.openxmlformats.org/officeDocument/2006/relationships/slideLayout" Target="../slideLayouts/slideLayout186.xml"/><Relationship Id="rId131" Type="http://schemas.openxmlformats.org/officeDocument/2006/relationships/slideLayout" Target="../slideLayouts/slideLayout207.xml"/><Relationship Id="rId152" Type="http://schemas.openxmlformats.org/officeDocument/2006/relationships/slideLayout" Target="../slideLayouts/slideLayout228.xml"/><Relationship Id="rId173" Type="http://schemas.openxmlformats.org/officeDocument/2006/relationships/slideLayout" Target="../slideLayouts/slideLayout249.xml"/><Relationship Id="rId194" Type="http://schemas.openxmlformats.org/officeDocument/2006/relationships/slideLayout" Target="../slideLayouts/slideLayout270.xml"/><Relationship Id="rId208" Type="http://schemas.openxmlformats.org/officeDocument/2006/relationships/slideLayout" Target="../slideLayouts/slideLayout284.xml"/><Relationship Id="rId14" Type="http://schemas.openxmlformats.org/officeDocument/2006/relationships/slideLayout" Target="../slideLayouts/slideLayout90.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56" Type="http://schemas.openxmlformats.org/officeDocument/2006/relationships/slideLayout" Target="../slideLayouts/slideLayout132.xml"/><Relationship Id="rId77" Type="http://schemas.openxmlformats.org/officeDocument/2006/relationships/slideLayout" Target="../slideLayouts/slideLayout153.xml"/><Relationship Id="rId100" Type="http://schemas.openxmlformats.org/officeDocument/2006/relationships/slideLayout" Target="../slideLayouts/slideLayout176.xml"/><Relationship Id="rId105" Type="http://schemas.openxmlformats.org/officeDocument/2006/relationships/slideLayout" Target="../slideLayouts/slideLayout181.xml"/><Relationship Id="rId126" Type="http://schemas.openxmlformats.org/officeDocument/2006/relationships/slideLayout" Target="../slideLayouts/slideLayout202.xml"/><Relationship Id="rId147" Type="http://schemas.openxmlformats.org/officeDocument/2006/relationships/slideLayout" Target="../slideLayouts/slideLayout223.xml"/><Relationship Id="rId168" Type="http://schemas.openxmlformats.org/officeDocument/2006/relationships/slideLayout" Target="../slideLayouts/slideLayout244.xml"/><Relationship Id="rId8" Type="http://schemas.openxmlformats.org/officeDocument/2006/relationships/slideLayout" Target="../slideLayouts/slideLayout84.xml"/><Relationship Id="rId51" Type="http://schemas.openxmlformats.org/officeDocument/2006/relationships/slideLayout" Target="../slideLayouts/slideLayout127.xml"/><Relationship Id="rId72" Type="http://schemas.openxmlformats.org/officeDocument/2006/relationships/slideLayout" Target="../slideLayouts/slideLayout148.xml"/><Relationship Id="rId93" Type="http://schemas.openxmlformats.org/officeDocument/2006/relationships/slideLayout" Target="../slideLayouts/slideLayout169.xml"/><Relationship Id="rId98" Type="http://schemas.openxmlformats.org/officeDocument/2006/relationships/slideLayout" Target="../slideLayouts/slideLayout174.xml"/><Relationship Id="rId121" Type="http://schemas.openxmlformats.org/officeDocument/2006/relationships/slideLayout" Target="../slideLayouts/slideLayout197.xml"/><Relationship Id="rId142" Type="http://schemas.openxmlformats.org/officeDocument/2006/relationships/slideLayout" Target="../slideLayouts/slideLayout218.xml"/><Relationship Id="rId163" Type="http://schemas.openxmlformats.org/officeDocument/2006/relationships/slideLayout" Target="../slideLayouts/slideLayout239.xml"/><Relationship Id="rId184" Type="http://schemas.openxmlformats.org/officeDocument/2006/relationships/slideLayout" Target="../slideLayouts/slideLayout260.xml"/><Relationship Id="rId189" Type="http://schemas.openxmlformats.org/officeDocument/2006/relationships/slideLayout" Target="../slideLayouts/slideLayout265.xml"/><Relationship Id="rId3" Type="http://schemas.openxmlformats.org/officeDocument/2006/relationships/slideLayout" Target="../slideLayouts/slideLayout79.xml"/><Relationship Id="rId214" Type="http://schemas.openxmlformats.org/officeDocument/2006/relationships/slideLayout" Target="../slideLayouts/slideLayout290.xml"/><Relationship Id="rId25" Type="http://schemas.openxmlformats.org/officeDocument/2006/relationships/slideLayout" Target="../slideLayouts/slideLayout101.xml"/><Relationship Id="rId46" Type="http://schemas.openxmlformats.org/officeDocument/2006/relationships/slideLayout" Target="../slideLayouts/slideLayout122.xml"/><Relationship Id="rId67" Type="http://schemas.openxmlformats.org/officeDocument/2006/relationships/slideLayout" Target="../slideLayouts/slideLayout143.xml"/><Relationship Id="rId116" Type="http://schemas.openxmlformats.org/officeDocument/2006/relationships/slideLayout" Target="../slideLayouts/slideLayout192.xml"/><Relationship Id="rId137" Type="http://schemas.openxmlformats.org/officeDocument/2006/relationships/slideLayout" Target="../slideLayouts/slideLayout213.xml"/><Relationship Id="rId158" Type="http://schemas.openxmlformats.org/officeDocument/2006/relationships/slideLayout" Target="../slideLayouts/slideLayout234.xml"/><Relationship Id="rId20" Type="http://schemas.openxmlformats.org/officeDocument/2006/relationships/slideLayout" Target="../slideLayouts/slideLayout96.xml"/><Relationship Id="rId41" Type="http://schemas.openxmlformats.org/officeDocument/2006/relationships/slideLayout" Target="../slideLayouts/slideLayout117.xml"/><Relationship Id="rId62" Type="http://schemas.openxmlformats.org/officeDocument/2006/relationships/slideLayout" Target="../slideLayouts/slideLayout138.xml"/><Relationship Id="rId83" Type="http://schemas.openxmlformats.org/officeDocument/2006/relationships/slideLayout" Target="../slideLayouts/slideLayout159.xml"/><Relationship Id="rId88" Type="http://schemas.openxmlformats.org/officeDocument/2006/relationships/slideLayout" Target="../slideLayouts/slideLayout164.xml"/><Relationship Id="rId111" Type="http://schemas.openxmlformats.org/officeDocument/2006/relationships/slideLayout" Target="../slideLayouts/slideLayout187.xml"/><Relationship Id="rId132" Type="http://schemas.openxmlformats.org/officeDocument/2006/relationships/slideLayout" Target="../slideLayouts/slideLayout208.xml"/><Relationship Id="rId153" Type="http://schemas.openxmlformats.org/officeDocument/2006/relationships/slideLayout" Target="../slideLayouts/slideLayout229.xml"/><Relationship Id="rId174" Type="http://schemas.openxmlformats.org/officeDocument/2006/relationships/slideLayout" Target="../slideLayouts/slideLayout250.xml"/><Relationship Id="rId179" Type="http://schemas.openxmlformats.org/officeDocument/2006/relationships/slideLayout" Target="../slideLayouts/slideLayout255.xml"/><Relationship Id="rId195" Type="http://schemas.openxmlformats.org/officeDocument/2006/relationships/slideLayout" Target="../slideLayouts/slideLayout271.xml"/><Relationship Id="rId209" Type="http://schemas.openxmlformats.org/officeDocument/2006/relationships/slideLayout" Target="../slideLayouts/slideLayout285.xml"/><Relationship Id="rId190" Type="http://schemas.openxmlformats.org/officeDocument/2006/relationships/slideLayout" Target="../slideLayouts/slideLayout266.xml"/><Relationship Id="rId204" Type="http://schemas.openxmlformats.org/officeDocument/2006/relationships/slideLayout" Target="../slideLayouts/slideLayout280.xml"/><Relationship Id="rId15" Type="http://schemas.openxmlformats.org/officeDocument/2006/relationships/slideLayout" Target="../slideLayouts/slideLayout91.xml"/><Relationship Id="rId36" Type="http://schemas.openxmlformats.org/officeDocument/2006/relationships/slideLayout" Target="../slideLayouts/slideLayout112.xml"/><Relationship Id="rId57" Type="http://schemas.openxmlformats.org/officeDocument/2006/relationships/slideLayout" Target="../slideLayouts/slideLayout133.xml"/><Relationship Id="rId106" Type="http://schemas.openxmlformats.org/officeDocument/2006/relationships/slideLayout" Target="../slideLayouts/slideLayout182.xml"/><Relationship Id="rId127" Type="http://schemas.openxmlformats.org/officeDocument/2006/relationships/slideLayout" Target="../slideLayouts/slideLayout203.xml"/><Relationship Id="rId10" Type="http://schemas.openxmlformats.org/officeDocument/2006/relationships/slideLayout" Target="../slideLayouts/slideLayout86.xml"/><Relationship Id="rId31" Type="http://schemas.openxmlformats.org/officeDocument/2006/relationships/slideLayout" Target="../slideLayouts/slideLayout107.xml"/><Relationship Id="rId52" Type="http://schemas.openxmlformats.org/officeDocument/2006/relationships/slideLayout" Target="../slideLayouts/slideLayout128.xml"/><Relationship Id="rId73" Type="http://schemas.openxmlformats.org/officeDocument/2006/relationships/slideLayout" Target="../slideLayouts/slideLayout149.xml"/><Relationship Id="rId78" Type="http://schemas.openxmlformats.org/officeDocument/2006/relationships/slideLayout" Target="../slideLayouts/slideLayout154.xml"/><Relationship Id="rId94" Type="http://schemas.openxmlformats.org/officeDocument/2006/relationships/slideLayout" Target="../slideLayouts/slideLayout170.xml"/><Relationship Id="rId99" Type="http://schemas.openxmlformats.org/officeDocument/2006/relationships/slideLayout" Target="../slideLayouts/slideLayout175.xml"/><Relationship Id="rId101" Type="http://schemas.openxmlformats.org/officeDocument/2006/relationships/slideLayout" Target="../slideLayouts/slideLayout177.xml"/><Relationship Id="rId122" Type="http://schemas.openxmlformats.org/officeDocument/2006/relationships/slideLayout" Target="../slideLayouts/slideLayout198.xml"/><Relationship Id="rId143" Type="http://schemas.openxmlformats.org/officeDocument/2006/relationships/slideLayout" Target="../slideLayouts/slideLayout219.xml"/><Relationship Id="rId148" Type="http://schemas.openxmlformats.org/officeDocument/2006/relationships/slideLayout" Target="../slideLayouts/slideLayout224.xml"/><Relationship Id="rId164" Type="http://schemas.openxmlformats.org/officeDocument/2006/relationships/slideLayout" Target="../slideLayouts/slideLayout240.xml"/><Relationship Id="rId169" Type="http://schemas.openxmlformats.org/officeDocument/2006/relationships/slideLayout" Target="../slideLayouts/slideLayout245.xml"/><Relationship Id="rId185" Type="http://schemas.openxmlformats.org/officeDocument/2006/relationships/slideLayout" Target="../slideLayouts/slideLayout261.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80" Type="http://schemas.openxmlformats.org/officeDocument/2006/relationships/slideLayout" Target="../slideLayouts/slideLayout256.xml"/><Relationship Id="rId210" Type="http://schemas.openxmlformats.org/officeDocument/2006/relationships/slideLayout" Target="../slideLayouts/slideLayout286.xml"/><Relationship Id="rId215" Type="http://schemas.openxmlformats.org/officeDocument/2006/relationships/slideLayout" Target="../slideLayouts/slideLayout291.xml"/><Relationship Id="rId26" Type="http://schemas.openxmlformats.org/officeDocument/2006/relationships/slideLayout" Target="../slideLayouts/slideLayout102.xml"/><Relationship Id="rId47" Type="http://schemas.openxmlformats.org/officeDocument/2006/relationships/slideLayout" Target="../slideLayouts/slideLayout123.xml"/><Relationship Id="rId68" Type="http://schemas.openxmlformats.org/officeDocument/2006/relationships/slideLayout" Target="../slideLayouts/slideLayout144.xml"/><Relationship Id="rId89" Type="http://schemas.openxmlformats.org/officeDocument/2006/relationships/slideLayout" Target="../slideLayouts/slideLayout165.xml"/><Relationship Id="rId112" Type="http://schemas.openxmlformats.org/officeDocument/2006/relationships/slideLayout" Target="../slideLayouts/slideLayout188.xml"/><Relationship Id="rId133" Type="http://schemas.openxmlformats.org/officeDocument/2006/relationships/slideLayout" Target="../slideLayouts/slideLayout209.xml"/><Relationship Id="rId154" Type="http://schemas.openxmlformats.org/officeDocument/2006/relationships/slideLayout" Target="../slideLayouts/slideLayout230.xml"/><Relationship Id="rId175" Type="http://schemas.openxmlformats.org/officeDocument/2006/relationships/slideLayout" Target="../slideLayouts/slideLayout251.xml"/><Relationship Id="rId196" Type="http://schemas.openxmlformats.org/officeDocument/2006/relationships/slideLayout" Target="../slideLayouts/slideLayout272.xml"/><Relationship Id="rId200" Type="http://schemas.openxmlformats.org/officeDocument/2006/relationships/slideLayout" Target="../slideLayouts/slideLayout276.xml"/><Relationship Id="rId16" Type="http://schemas.openxmlformats.org/officeDocument/2006/relationships/slideLayout" Target="../slideLayouts/slideLayout92.xml"/><Relationship Id="rId37" Type="http://schemas.openxmlformats.org/officeDocument/2006/relationships/slideLayout" Target="../slideLayouts/slideLayout113.xml"/><Relationship Id="rId58" Type="http://schemas.openxmlformats.org/officeDocument/2006/relationships/slideLayout" Target="../slideLayouts/slideLayout134.xml"/><Relationship Id="rId79" Type="http://schemas.openxmlformats.org/officeDocument/2006/relationships/slideLayout" Target="../slideLayouts/slideLayout155.xml"/><Relationship Id="rId102" Type="http://schemas.openxmlformats.org/officeDocument/2006/relationships/slideLayout" Target="../slideLayouts/slideLayout178.xml"/><Relationship Id="rId123" Type="http://schemas.openxmlformats.org/officeDocument/2006/relationships/slideLayout" Target="../slideLayouts/slideLayout199.xml"/><Relationship Id="rId144" Type="http://schemas.openxmlformats.org/officeDocument/2006/relationships/slideLayout" Target="../slideLayouts/slideLayout220.xml"/><Relationship Id="rId90" Type="http://schemas.openxmlformats.org/officeDocument/2006/relationships/slideLayout" Target="../slideLayouts/slideLayout166.xml"/><Relationship Id="rId165" Type="http://schemas.openxmlformats.org/officeDocument/2006/relationships/slideLayout" Target="../slideLayouts/slideLayout241.xml"/><Relationship Id="rId186" Type="http://schemas.openxmlformats.org/officeDocument/2006/relationships/slideLayout" Target="../slideLayouts/slideLayout262.xml"/><Relationship Id="rId211" Type="http://schemas.openxmlformats.org/officeDocument/2006/relationships/slideLayout" Target="../slideLayouts/slideLayout287.xml"/><Relationship Id="rId27" Type="http://schemas.openxmlformats.org/officeDocument/2006/relationships/slideLayout" Target="../slideLayouts/slideLayout103.xml"/><Relationship Id="rId48" Type="http://schemas.openxmlformats.org/officeDocument/2006/relationships/slideLayout" Target="../slideLayouts/slideLayout124.xml"/><Relationship Id="rId69" Type="http://schemas.openxmlformats.org/officeDocument/2006/relationships/slideLayout" Target="../slideLayouts/slideLayout145.xml"/><Relationship Id="rId113" Type="http://schemas.openxmlformats.org/officeDocument/2006/relationships/slideLayout" Target="../slideLayouts/slideLayout189.xml"/><Relationship Id="rId134" Type="http://schemas.openxmlformats.org/officeDocument/2006/relationships/slideLayout" Target="../slideLayouts/slideLayout210.xml"/><Relationship Id="rId80" Type="http://schemas.openxmlformats.org/officeDocument/2006/relationships/slideLayout" Target="../slideLayouts/slideLayout156.xml"/><Relationship Id="rId155" Type="http://schemas.openxmlformats.org/officeDocument/2006/relationships/slideLayout" Target="../slideLayouts/slideLayout231.xml"/><Relationship Id="rId176" Type="http://schemas.openxmlformats.org/officeDocument/2006/relationships/slideLayout" Target="../slideLayouts/slideLayout252.xml"/><Relationship Id="rId197" Type="http://schemas.openxmlformats.org/officeDocument/2006/relationships/slideLayout" Target="../slideLayouts/slideLayout273.xml"/><Relationship Id="rId201" Type="http://schemas.openxmlformats.org/officeDocument/2006/relationships/slideLayout" Target="../slideLayouts/slideLayout277.xml"/><Relationship Id="rId17" Type="http://schemas.openxmlformats.org/officeDocument/2006/relationships/slideLayout" Target="../slideLayouts/slideLayout93.xml"/><Relationship Id="rId38" Type="http://schemas.openxmlformats.org/officeDocument/2006/relationships/slideLayout" Target="../slideLayouts/slideLayout114.xml"/><Relationship Id="rId59" Type="http://schemas.openxmlformats.org/officeDocument/2006/relationships/slideLayout" Target="../slideLayouts/slideLayout135.xml"/><Relationship Id="rId103" Type="http://schemas.openxmlformats.org/officeDocument/2006/relationships/slideLayout" Target="../slideLayouts/slideLayout179.xml"/><Relationship Id="rId124" Type="http://schemas.openxmlformats.org/officeDocument/2006/relationships/slideLayout" Target="../slideLayouts/slideLayout200.xml"/><Relationship Id="rId70" Type="http://schemas.openxmlformats.org/officeDocument/2006/relationships/slideLayout" Target="../slideLayouts/slideLayout146.xml"/><Relationship Id="rId91" Type="http://schemas.openxmlformats.org/officeDocument/2006/relationships/slideLayout" Target="../slideLayouts/slideLayout167.xml"/><Relationship Id="rId145" Type="http://schemas.openxmlformats.org/officeDocument/2006/relationships/slideLayout" Target="../slideLayouts/slideLayout221.xml"/><Relationship Id="rId166" Type="http://schemas.openxmlformats.org/officeDocument/2006/relationships/slideLayout" Target="../slideLayouts/slideLayout242.xml"/><Relationship Id="rId187" Type="http://schemas.openxmlformats.org/officeDocument/2006/relationships/slideLayout" Target="../slideLayouts/slideLayout263.xml"/><Relationship Id="rId1" Type="http://schemas.openxmlformats.org/officeDocument/2006/relationships/slideLayout" Target="../slideLayouts/slideLayout77.xml"/><Relationship Id="rId212" Type="http://schemas.openxmlformats.org/officeDocument/2006/relationships/slideLayout" Target="../slideLayouts/slideLayout288.xml"/><Relationship Id="rId28" Type="http://schemas.openxmlformats.org/officeDocument/2006/relationships/slideLayout" Target="../slideLayouts/slideLayout104.xml"/><Relationship Id="rId49" Type="http://schemas.openxmlformats.org/officeDocument/2006/relationships/slideLayout" Target="../slideLayouts/slideLayout125.xml"/><Relationship Id="rId114" Type="http://schemas.openxmlformats.org/officeDocument/2006/relationships/slideLayout" Target="../slideLayouts/slideLayout190.xml"/><Relationship Id="rId60" Type="http://schemas.openxmlformats.org/officeDocument/2006/relationships/slideLayout" Target="../slideLayouts/slideLayout136.xml"/><Relationship Id="rId81" Type="http://schemas.openxmlformats.org/officeDocument/2006/relationships/slideLayout" Target="../slideLayouts/slideLayout157.xml"/><Relationship Id="rId135" Type="http://schemas.openxmlformats.org/officeDocument/2006/relationships/slideLayout" Target="../slideLayouts/slideLayout211.xml"/><Relationship Id="rId156" Type="http://schemas.openxmlformats.org/officeDocument/2006/relationships/slideLayout" Target="../slideLayouts/slideLayout232.xml"/><Relationship Id="rId177" Type="http://schemas.openxmlformats.org/officeDocument/2006/relationships/slideLayout" Target="../slideLayouts/slideLayout253.xml"/><Relationship Id="rId198" Type="http://schemas.openxmlformats.org/officeDocument/2006/relationships/slideLayout" Target="../slideLayouts/slideLayout274.xml"/><Relationship Id="rId202" Type="http://schemas.openxmlformats.org/officeDocument/2006/relationships/slideLayout" Target="../slideLayouts/slideLayout278.xml"/><Relationship Id="rId18" Type="http://schemas.openxmlformats.org/officeDocument/2006/relationships/slideLayout" Target="../slideLayouts/slideLayout94.xml"/><Relationship Id="rId39" Type="http://schemas.openxmlformats.org/officeDocument/2006/relationships/slideLayout" Target="../slideLayouts/slideLayout115.xml"/><Relationship Id="rId50" Type="http://schemas.openxmlformats.org/officeDocument/2006/relationships/slideLayout" Target="../slideLayouts/slideLayout126.xml"/><Relationship Id="rId104" Type="http://schemas.openxmlformats.org/officeDocument/2006/relationships/slideLayout" Target="../slideLayouts/slideLayout180.xml"/><Relationship Id="rId125" Type="http://schemas.openxmlformats.org/officeDocument/2006/relationships/slideLayout" Target="../slideLayouts/slideLayout201.xml"/><Relationship Id="rId146" Type="http://schemas.openxmlformats.org/officeDocument/2006/relationships/slideLayout" Target="../slideLayouts/slideLayout222.xml"/><Relationship Id="rId167" Type="http://schemas.openxmlformats.org/officeDocument/2006/relationships/slideLayout" Target="../slideLayouts/slideLayout243.xml"/><Relationship Id="rId188" Type="http://schemas.openxmlformats.org/officeDocument/2006/relationships/slideLayout" Target="../slideLayouts/slideLayout264.xml"/><Relationship Id="rId71" Type="http://schemas.openxmlformats.org/officeDocument/2006/relationships/slideLayout" Target="../slideLayouts/slideLayout147.xml"/><Relationship Id="rId92" Type="http://schemas.openxmlformats.org/officeDocument/2006/relationships/slideLayout" Target="../slideLayouts/slideLayout168.xml"/><Relationship Id="rId213" Type="http://schemas.openxmlformats.org/officeDocument/2006/relationships/slideLayout" Target="../slideLayouts/slideLayout289.xml"/><Relationship Id="rId2" Type="http://schemas.openxmlformats.org/officeDocument/2006/relationships/slideLayout" Target="../slideLayouts/slideLayout78.xml"/><Relationship Id="rId29" Type="http://schemas.openxmlformats.org/officeDocument/2006/relationships/slideLayout" Target="../slideLayouts/slideLayout105.xml"/><Relationship Id="rId40" Type="http://schemas.openxmlformats.org/officeDocument/2006/relationships/slideLayout" Target="../slideLayouts/slideLayout116.xml"/><Relationship Id="rId115" Type="http://schemas.openxmlformats.org/officeDocument/2006/relationships/slideLayout" Target="../slideLayouts/slideLayout191.xml"/><Relationship Id="rId136" Type="http://schemas.openxmlformats.org/officeDocument/2006/relationships/slideLayout" Target="../slideLayouts/slideLayout212.xml"/><Relationship Id="rId157" Type="http://schemas.openxmlformats.org/officeDocument/2006/relationships/slideLayout" Target="../slideLayouts/slideLayout233.xml"/><Relationship Id="rId178" Type="http://schemas.openxmlformats.org/officeDocument/2006/relationships/slideLayout" Target="../slideLayouts/slideLayout254.xml"/><Relationship Id="rId61" Type="http://schemas.openxmlformats.org/officeDocument/2006/relationships/slideLayout" Target="../slideLayouts/slideLayout137.xml"/><Relationship Id="rId82" Type="http://schemas.openxmlformats.org/officeDocument/2006/relationships/slideLayout" Target="../slideLayouts/slideLayout158.xml"/><Relationship Id="rId199" Type="http://schemas.openxmlformats.org/officeDocument/2006/relationships/slideLayout" Target="../slideLayouts/slideLayout275.xml"/><Relationship Id="rId203" Type="http://schemas.openxmlformats.org/officeDocument/2006/relationships/slideLayout" Target="../slideLayouts/slideLayout279.xml"/><Relationship Id="rId19"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5" Type="http://schemas.openxmlformats.org/officeDocument/2006/relationships/theme" Target="../theme/theme5.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slideLayout" Target="../slideLayouts/slideLayout30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slideLayout" Target="../slideLayouts/slideLayout320.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slideLayout" Target="../slideLayouts/slideLayout319.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5" Type="http://schemas.openxmlformats.org/officeDocument/2006/relationships/theme" Target="../theme/theme6.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 Id="rId14" Type="http://schemas.openxmlformats.org/officeDocument/2006/relationships/slideLayout" Target="../slideLayouts/slideLayout32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7.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slideLayout" Target="../slideLayouts/slideLayout345.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5" Type="http://schemas.openxmlformats.org/officeDocument/2006/relationships/theme" Target="../theme/theme8.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slideLayout" Target="../slideLayouts/slideLayout34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slideLayout" Target="../slideLayouts/slideLayout359.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slideLayout" Target="../slideLayouts/slideLayout358.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5" Type="http://schemas.openxmlformats.org/officeDocument/2006/relationships/theme" Target="../theme/theme9.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 Id="rId14" Type="http://schemas.openxmlformats.org/officeDocument/2006/relationships/slideLayout" Target="../slideLayouts/slideLayout3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965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22730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Arial" pitchFamily="34" charset="0"/>
          <a:ea typeface="+mj-ea"/>
          <a:cs typeface="Arial" pitchFamily="34" charset="0"/>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12" tIns="45706" rIns="91412" bIns="4570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12" tIns="45706" rIns="91412" bIns="4570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12" tIns="45706" rIns="91412" bIns="45706" rtlCol="0" anchor="ctr"/>
          <a:lstStyle>
            <a:lvl1pPr algn="l">
              <a:defRPr sz="1600">
                <a:solidFill>
                  <a:schemeClr val="tx1">
                    <a:tint val="75000"/>
                  </a:schemeClr>
                </a:solidFill>
              </a:defRPr>
            </a:lvl1pPr>
          </a:lstStyle>
          <a:p>
            <a:pPr defTabSz="1218750"/>
            <a:fld id="{A342EF9E-7434-429A-8B40-331E05BA9655}" type="datetimeFigureOut">
              <a:rPr lang="en-US" smtClean="0">
                <a:solidFill>
                  <a:prstClr val="black">
                    <a:tint val="75000"/>
                  </a:prstClr>
                </a:solidFill>
              </a:rPr>
              <a:pPr defTabSz="1218750"/>
              <a:t>7/22/2019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12" tIns="45706" rIns="91412" bIns="45706" rtlCol="0" anchor="ctr"/>
          <a:lstStyle>
            <a:lvl1pPr algn="ctr">
              <a:defRPr sz="1600">
                <a:solidFill>
                  <a:schemeClr val="tx1">
                    <a:tint val="75000"/>
                  </a:schemeClr>
                </a:solidFill>
              </a:defRPr>
            </a:lvl1pPr>
          </a:lstStyle>
          <a:p>
            <a:pPr defTabSz="121875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12" tIns="45706" rIns="91412" bIns="45706" rtlCol="0" anchor="ctr"/>
          <a:lstStyle>
            <a:lvl1pPr algn="r">
              <a:defRPr sz="1600">
                <a:solidFill>
                  <a:schemeClr val="tx1">
                    <a:tint val="75000"/>
                  </a:schemeClr>
                </a:solidFill>
              </a:defRPr>
            </a:lvl1pPr>
          </a:lstStyle>
          <a:p>
            <a:pPr defTabSz="1218750"/>
            <a:fld id="{0C0178BD-3621-4113-9FF7-C3A01B8211BF}" type="slidenum">
              <a:rPr lang="en-US" smtClean="0">
                <a:solidFill>
                  <a:prstClr val="black">
                    <a:tint val="75000"/>
                  </a:prstClr>
                </a:solidFill>
              </a:rPr>
              <a:pPr defTabSz="1218750"/>
              <a:t>‹#›</a:t>
            </a:fld>
            <a:endParaRPr lang="en-US">
              <a:solidFill>
                <a:prstClr val="black">
                  <a:tint val="75000"/>
                </a:prstClr>
              </a:solidFill>
            </a:endParaRPr>
          </a:p>
        </p:txBody>
      </p:sp>
      <p:grpSp>
        <p:nvGrpSpPr>
          <p:cNvPr id="7" name="Group 6"/>
          <p:cNvGrpSpPr/>
          <p:nvPr userDrawn="1"/>
        </p:nvGrpSpPr>
        <p:grpSpPr>
          <a:xfrm>
            <a:off x="0" y="6487695"/>
            <a:ext cx="12192000" cy="381000"/>
            <a:chOff x="0" y="4865771"/>
            <a:chExt cx="9144000" cy="285750"/>
          </a:xfrm>
        </p:grpSpPr>
        <p:sp>
          <p:nvSpPr>
            <p:cNvPr id="8" name="Rectangle 7"/>
            <p:cNvSpPr/>
            <p:nvPr userDrawn="1"/>
          </p:nvSpPr>
          <p:spPr>
            <a:xfrm>
              <a:off x="0" y="4865771"/>
              <a:ext cx="9144000" cy="2857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750"/>
              <a:endParaRPr lang="en-US" sz="2400">
                <a:solidFill>
                  <a:prstClr val="white"/>
                </a:solidFill>
              </a:endParaRPr>
            </a:p>
          </p:txBody>
        </p:sp>
        <p:pic>
          <p:nvPicPr>
            <p:cNvPr id="9" name="Picture 8"/>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7449192" y="4963115"/>
              <a:ext cx="830177" cy="89990"/>
            </a:xfrm>
            <a:prstGeom prst="rect">
              <a:avLst/>
            </a:prstGeom>
          </p:spPr>
        </p:pic>
        <p:pic>
          <p:nvPicPr>
            <p:cNvPr id="10" name="Picture 9"/>
            <p:cNvPicPr>
              <a:picLocks noChangeAspect="1"/>
            </p:cNvPicPr>
            <p:nvPr userDrawn="1"/>
          </p:nvPicPr>
          <p:blipFill rotWithShape="1">
            <a:blip r:embed="rId18" cstate="screen">
              <a:biLevel thresh="25000"/>
              <a:extLst>
                <a:ext uri="{28A0092B-C50C-407E-A947-70E740481C1C}">
                  <a14:useLocalDpi xmlns:a14="http://schemas.microsoft.com/office/drawing/2010/main"/>
                </a:ext>
              </a:extLst>
            </a:blip>
            <a:srcRect/>
            <a:stretch/>
          </p:blipFill>
          <p:spPr>
            <a:xfrm>
              <a:off x="8381314" y="4957072"/>
              <a:ext cx="643388" cy="112559"/>
            </a:xfrm>
            <a:prstGeom prst="rect">
              <a:avLst/>
            </a:prstGeom>
          </p:spPr>
        </p:pic>
        <p:cxnSp>
          <p:nvCxnSpPr>
            <p:cNvPr id="11" name="Straight Connector 10"/>
            <p:cNvCxnSpPr/>
            <p:nvPr userDrawn="1"/>
          </p:nvCxnSpPr>
          <p:spPr>
            <a:xfrm>
              <a:off x="8326050" y="4930160"/>
              <a:ext cx="0" cy="1645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userDrawn="1"/>
        </p:nvSpPr>
        <p:spPr>
          <a:xfrm>
            <a:off x="0" y="6477000"/>
            <a:ext cx="12192000" cy="381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endParaRPr>
          </a:p>
        </p:txBody>
      </p:sp>
    </p:spTree>
    <p:extLst>
      <p:ext uri="{BB962C8B-B14F-4D97-AF65-F5344CB8AC3E}">
        <p14:creationId xmlns:p14="http://schemas.microsoft.com/office/powerpoint/2010/main" val="382759221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timing>
    <p:tnLst>
      <p:par>
        <p:cTn id="1" dur="indefinite" restart="never" nodeType="tmRoot"/>
      </p:par>
    </p:tnLst>
  </p:timing>
  <p:txStyles>
    <p:titleStyle>
      <a:lvl1pPr algn="ctr" defTabSz="1218750" rtl="0" eaLnBrk="1" latinLnBrk="0" hangingPunct="1">
        <a:spcBef>
          <a:spcPct val="0"/>
        </a:spcBef>
        <a:buNone/>
        <a:defRPr sz="5867" kern="1200">
          <a:solidFill>
            <a:schemeClr val="tx1"/>
          </a:solidFill>
          <a:latin typeface="+mj-lt"/>
          <a:ea typeface="+mj-ea"/>
          <a:cs typeface="+mj-cs"/>
        </a:defRPr>
      </a:lvl1pPr>
    </p:titleStyle>
    <p:bodyStyle>
      <a:lvl1pPr marL="457023" indent="-457023" algn="l" defTabSz="121875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238" indent="-380860" algn="l" defTabSz="121875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431" indent="-304680" algn="l" defTabSz="121875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800" indent="-304680" algn="l" defTabSz="121875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178" indent="-304680" algn="l" defTabSz="121875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1540" indent="-304680" algn="l" defTabSz="121875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0920" indent="-304680" algn="l" defTabSz="121875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0290" indent="-304680" algn="l" defTabSz="121875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9660" indent="-304680" algn="l" defTabSz="121875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8750" rtl="0" eaLnBrk="1" latinLnBrk="0" hangingPunct="1">
        <a:defRPr sz="2400" kern="1200">
          <a:solidFill>
            <a:schemeClr val="tx1"/>
          </a:solidFill>
          <a:latin typeface="+mn-lt"/>
          <a:ea typeface="+mn-ea"/>
          <a:cs typeface="+mn-cs"/>
        </a:defRPr>
      </a:lvl1pPr>
      <a:lvl2pPr marL="609363" algn="l" defTabSz="1218750" rtl="0" eaLnBrk="1" latinLnBrk="0" hangingPunct="1">
        <a:defRPr sz="2400" kern="1200">
          <a:solidFill>
            <a:schemeClr val="tx1"/>
          </a:solidFill>
          <a:latin typeface="+mn-lt"/>
          <a:ea typeface="+mn-ea"/>
          <a:cs typeface="+mn-cs"/>
        </a:defRPr>
      </a:lvl2pPr>
      <a:lvl3pPr marL="1218750" algn="l" defTabSz="1218750" rtl="0" eaLnBrk="1" latinLnBrk="0" hangingPunct="1">
        <a:defRPr sz="2400" kern="1200">
          <a:solidFill>
            <a:schemeClr val="tx1"/>
          </a:solidFill>
          <a:latin typeface="+mn-lt"/>
          <a:ea typeface="+mn-ea"/>
          <a:cs typeface="+mn-cs"/>
        </a:defRPr>
      </a:lvl3pPr>
      <a:lvl4pPr marL="1828120" algn="l" defTabSz="1218750" rtl="0" eaLnBrk="1" latinLnBrk="0" hangingPunct="1">
        <a:defRPr sz="2400" kern="1200">
          <a:solidFill>
            <a:schemeClr val="tx1"/>
          </a:solidFill>
          <a:latin typeface="+mn-lt"/>
          <a:ea typeface="+mn-ea"/>
          <a:cs typeface="+mn-cs"/>
        </a:defRPr>
      </a:lvl4pPr>
      <a:lvl5pPr marL="2437498" algn="l" defTabSz="1218750" rtl="0" eaLnBrk="1" latinLnBrk="0" hangingPunct="1">
        <a:defRPr sz="2400" kern="1200">
          <a:solidFill>
            <a:schemeClr val="tx1"/>
          </a:solidFill>
          <a:latin typeface="+mn-lt"/>
          <a:ea typeface="+mn-ea"/>
          <a:cs typeface="+mn-cs"/>
        </a:defRPr>
      </a:lvl5pPr>
      <a:lvl6pPr marL="3046860" algn="l" defTabSz="1218750" rtl="0" eaLnBrk="1" latinLnBrk="0" hangingPunct="1">
        <a:defRPr sz="2400" kern="1200">
          <a:solidFill>
            <a:schemeClr val="tx1"/>
          </a:solidFill>
          <a:latin typeface="+mn-lt"/>
          <a:ea typeface="+mn-ea"/>
          <a:cs typeface="+mn-cs"/>
        </a:defRPr>
      </a:lvl6pPr>
      <a:lvl7pPr marL="3656223" algn="l" defTabSz="1218750" rtl="0" eaLnBrk="1" latinLnBrk="0" hangingPunct="1">
        <a:defRPr sz="2400" kern="1200">
          <a:solidFill>
            <a:schemeClr val="tx1"/>
          </a:solidFill>
          <a:latin typeface="+mn-lt"/>
          <a:ea typeface="+mn-ea"/>
          <a:cs typeface="+mn-cs"/>
        </a:defRPr>
      </a:lvl7pPr>
      <a:lvl8pPr marL="4265600" algn="l" defTabSz="1218750" rtl="0" eaLnBrk="1" latinLnBrk="0" hangingPunct="1">
        <a:defRPr sz="2400" kern="1200">
          <a:solidFill>
            <a:schemeClr val="tx1"/>
          </a:solidFill>
          <a:latin typeface="+mn-lt"/>
          <a:ea typeface="+mn-ea"/>
          <a:cs typeface="+mn-cs"/>
        </a:defRPr>
      </a:lvl8pPr>
      <a:lvl9pPr marL="4874971" algn="l" defTabSz="121875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FCE6273-A319-479D-9063-91E74A0B2C54}" type="datetimeFigureOut">
              <a:rPr lang="en-US" smtClean="0">
                <a:solidFill>
                  <a:prstClr val="black">
                    <a:tint val="75000"/>
                  </a:prstClr>
                </a:solidFill>
              </a:rPr>
              <a:pPr/>
              <a:t>7/22/2019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6335ADA-BCDA-4F8F-8D46-03EB209106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030307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77" r:id="rId38"/>
    <p:sldLayoutId id="2147483778" r:id="rId39"/>
    <p:sldLayoutId id="2147483779" r:id="rId40"/>
    <p:sldLayoutId id="2147483780" r:id="rId41"/>
    <p:sldLayoutId id="2147483781" r:id="rId42"/>
    <p:sldLayoutId id="2147483782" r:id="rId43"/>
    <p:sldLayoutId id="2147483783" r:id="rId44"/>
    <p:sldLayoutId id="2147483784" r:id="rId45"/>
    <p:sldLayoutId id="2147483785" r:id="rId46"/>
    <p:sldLayoutId id="2147483786" r:id="rId47"/>
    <p:sldLayoutId id="2147483787" r:id="rId48"/>
    <p:sldLayoutId id="2147483788" r:id="rId49"/>
    <p:sldLayoutId id="2147483789" r:id="rId50"/>
    <p:sldLayoutId id="2147483790" r:id="rId51"/>
    <p:sldLayoutId id="2147483791" r:id="rId52"/>
    <p:sldLayoutId id="2147483792" r:id="rId53"/>
    <p:sldLayoutId id="2147483793" r:id="rId54"/>
    <p:sldLayoutId id="2147483794" r:id="rId55"/>
    <p:sldLayoutId id="2147483795" r:id="rId56"/>
    <p:sldLayoutId id="2147483796" r:id="rId57"/>
    <p:sldLayoutId id="2147483797" r:id="rId58"/>
    <p:sldLayoutId id="2147483798" r:id="rId59"/>
    <p:sldLayoutId id="2147483799" r:id="rId60"/>
    <p:sldLayoutId id="2147483800" r:id="rId61"/>
    <p:sldLayoutId id="2147483801" r:id="rId62"/>
    <p:sldLayoutId id="2147483802" r:id="rId63"/>
    <p:sldLayoutId id="2147483803" r:id="rId64"/>
    <p:sldLayoutId id="2147483804" r:id="rId65"/>
    <p:sldLayoutId id="2147483805" r:id="rId66"/>
    <p:sldLayoutId id="2147483806" r:id="rId67"/>
    <p:sldLayoutId id="2147483807" r:id="rId68"/>
    <p:sldLayoutId id="2147483808" r:id="rId69"/>
    <p:sldLayoutId id="2147483809" r:id="rId70"/>
    <p:sldLayoutId id="2147483810" r:id="rId71"/>
    <p:sldLayoutId id="2147483811" r:id="rId72"/>
    <p:sldLayoutId id="2147483812" r:id="rId73"/>
    <p:sldLayoutId id="2147483813" r:id="rId74"/>
    <p:sldLayoutId id="2147483814" r:id="rId75"/>
    <p:sldLayoutId id="2147483815" r:id="rId76"/>
    <p:sldLayoutId id="2147483816" r:id="rId77"/>
    <p:sldLayoutId id="2147483817" r:id="rId78"/>
    <p:sldLayoutId id="2147483818" r:id="rId79"/>
    <p:sldLayoutId id="2147483819" r:id="rId80"/>
    <p:sldLayoutId id="2147483820" r:id="rId81"/>
    <p:sldLayoutId id="2147483821" r:id="rId82"/>
    <p:sldLayoutId id="2147483822" r:id="rId83"/>
    <p:sldLayoutId id="2147483823" r:id="rId84"/>
    <p:sldLayoutId id="2147483824" r:id="rId85"/>
    <p:sldLayoutId id="2147483825" r:id="rId86"/>
    <p:sldLayoutId id="2147483826" r:id="rId87"/>
    <p:sldLayoutId id="2147483827" r:id="rId88"/>
    <p:sldLayoutId id="2147483828" r:id="rId89"/>
    <p:sldLayoutId id="2147483829" r:id="rId90"/>
    <p:sldLayoutId id="2147483830" r:id="rId91"/>
    <p:sldLayoutId id="2147483831" r:id="rId92"/>
    <p:sldLayoutId id="2147483832" r:id="rId93"/>
    <p:sldLayoutId id="2147483833" r:id="rId94"/>
    <p:sldLayoutId id="2147483834" r:id="rId95"/>
    <p:sldLayoutId id="2147483835" r:id="rId96"/>
    <p:sldLayoutId id="2147483836" r:id="rId97"/>
    <p:sldLayoutId id="2147483837" r:id="rId98"/>
    <p:sldLayoutId id="2147483838" r:id="rId99"/>
    <p:sldLayoutId id="2147483839" r:id="rId100"/>
    <p:sldLayoutId id="2147483840" r:id="rId101"/>
    <p:sldLayoutId id="2147483841" r:id="rId102"/>
    <p:sldLayoutId id="2147483842" r:id="rId103"/>
    <p:sldLayoutId id="2147483843" r:id="rId104"/>
    <p:sldLayoutId id="2147483844" r:id="rId105"/>
    <p:sldLayoutId id="2147483845" r:id="rId106"/>
    <p:sldLayoutId id="2147483846" r:id="rId107"/>
    <p:sldLayoutId id="2147483847" r:id="rId108"/>
    <p:sldLayoutId id="2147483848" r:id="rId109"/>
    <p:sldLayoutId id="2147483849" r:id="rId110"/>
    <p:sldLayoutId id="2147483850" r:id="rId111"/>
    <p:sldLayoutId id="2147483851" r:id="rId112"/>
    <p:sldLayoutId id="2147483852" r:id="rId113"/>
    <p:sldLayoutId id="2147483853" r:id="rId114"/>
    <p:sldLayoutId id="2147483854" r:id="rId115"/>
    <p:sldLayoutId id="2147483855" r:id="rId116"/>
    <p:sldLayoutId id="2147483856" r:id="rId117"/>
    <p:sldLayoutId id="2147483857" r:id="rId118"/>
    <p:sldLayoutId id="2147483858" r:id="rId119"/>
    <p:sldLayoutId id="2147483859" r:id="rId120"/>
    <p:sldLayoutId id="2147483860" r:id="rId121"/>
    <p:sldLayoutId id="2147483861" r:id="rId122"/>
    <p:sldLayoutId id="2147483862" r:id="rId123"/>
    <p:sldLayoutId id="2147483863" r:id="rId124"/>
    <p:sldLayoutId id="2147483864" r:id="rId125"/>
    <p:sldLayoutId id="2147483865" r:id="rId126"/>
    <p:sldLayoutId id="2147483866" r:id="rId127"/>
    <p:sldLayoutId id="2147483867" r:id="rId128"/>
    <p:sldLayoutId id="2147483868" r:id="rId129"/>
    <p:sldLayoutId id="2147483869" r:id="rId130"/>
    <p:sldLayoutId id="2147483870" r:id="rId131"/>
    <p:sldLayoutId id="2147483871" r:id="rId132"/>
    <p:sldLayoutId id="2147483872" r:id="rId133"/>
    <p:sldLayoutId id="2147483873" r:id="rId134"/>
    <p:sldLayoutId id="2147483874" r:id="rId135"/>
    <p:sldLayoutId id="2147483875" r:id="rId136"/>
    <p:sldLayoutId id="2147483876" r:id="rId137"/>
    <p:sldLayoutId id="2147483877" r:id="rId138"/>
    <p:sldLayoutId id="2147483878" r:id="rId139"/>
    <p:sldLayoutId id="2147483879" r:id="rId140"/>
    <p:sldLayoutId id="2147483880" r:id="rId141"/>
    <p:sldLayoutId id="2147483881" r:id="rId142"/>
    <p:sldLayoutId id="2147483882" r:id="rId143"/>
    <p:sldLayoutId id="2147483883" r:id="rId144"/>
    <p:sldLayoutId id="2147483884" r:id="rId145"/>
    <p:sldLayoutId id="2147483885" r:id="rId146"/>
    <p:sldLayoutId id="2147483886" r:id="rId147"/>
    <p:sldLayoutId id="2147483887" r:id="rId148"/>
    <p:sldLayoutId id="2147483888" r:id="rId149"/>
    <p:sldLayoutId id="2147483889" r:id="rId150"/>
    <p:sldLayoutId id="2147483890" r:id="rId151"/>
    <p:sldLayoutId id="2147483891" r:id="rId152"/>
    <p:sldLayoutId id="2147483892" r:id="rId153"/>
    <p:sldLayoutId id="2147483893" r:id="rId154"/>
    <p:sldLayoutId id="2147483894" r:id="rId155"/>
    <p:sldLayoutId id="2147483895" r:id="rId156"/>
    <p:sldLayoutId id="2147483896" r:id="rId157"/>
    <p:sldLayoutId id="2147483897" r:id="rId158"/>
    <p:sldLayoutId id="2147483898" r:id="rId159"/>
    <p:sldLayoutId id="2147483899" r:id="rId160"/>
    <p:sldLayoutId id="2147483900" r:id="rId161"/>
    <p:sldLayoutId id="2147483901" r:id="rId162"/>
    <p:sldLayoutId id="2147483902" r:id="rId163"/>
    <p:sldLayoutId id="2147483903" r:id="rId164"/>
    <p:sldLayoutId id="2147483904" r:id="rId165"/>
    <p:sldLayoutId id="2147483905" r:id="rId166"/>
    <p:sldLayoutId id="2147483906" r:id="rId167"/>
    <p:sldLayoutId id="2147483907" r:id="rId168"/>
    <p:sldLayoutId id="2147483908" r:id="rId169"/>
    <p:sldLayoutId id="2147483909" r:id="rId170"/>
    <p:sldLayoutId id="2147483910" r:id="rId171"/>
    <p:sldLayoutId id="2147483911" r:id="rId172"/>
    <p:sldLayoutId id="2147483912" r:id="rId173"/>
    <p:sldLayoutId id="2147483913" r:id="rId174"/>
    <p:sldLayoutId id="2147483914" r:id="rId175"/>
    <p:sldLayoutId id="2147483915" r:id="rId176"/>
    <p:sldLayoutId id="2147483916" r:id="rId177"/>
    <p:sldLayoutId id="2147483917" r:id="rId178"/>
    <p:sldLayoutId id="2147483918" r:id="rId179"/>
    <p:sldLayoutId id="2147483919" r:id="rId180"/>
    <p:sldLayoutId id="2147483920" r:id="rId181"/>
    <p:sldLayoutId id="2147483921" r:id="rId182"/>
    <p:sldLayoutId id="2147483922" r:id="rId183"/>
    <p:sldLayoutId id="2147483923" r:id="rId184"/>
    <p:sldLayoutId id="2147483924" r:id="rId185"/>
    <p:sldLayoutId id="2147483925" r:id="rId186"/>
    <p:sldLayoutId id="2147483926" r:id="rId187"/>
    <p:sldLayoutId id="2147483927" r:id="rId188"/>
    <p:sldLayoutId id="2147483928" r:id="rId189"/>
    <p:sldLayoutId id="2147483929" r:id="rId190"/>
    <p:sldLayoutId id="2147483930" r:id="rId191"/>
    <p:sldLayoutId id="2147483931" r:id="rId192"/>
    <p:sldLayoutId id="2147483932" r:id="rId193"/>
    <p:sldLayoutId id="2147483933" r:id="rId194"/>
    <p:sldLayoutId id="2147483934" r:id="rId195"/>
    <p:sldLayoutId id="2147483935" r:id="rId196"/>
    <p:sldLayoutId id="2147483936" r:id="rId197"/>
    <p:sldLayoutId id="2147483937" r:id="rId198"/>
    <p:sldLayoutId id="2147483938" r:id="rId199"/>
    <p:sldLayoutId id="2147483939" r:id="rId200"/>
    <p:sldLayoutId id="2147483940" r:id="rId201"/>
    <p:sldLayoutId id="2147483941" r:id="rId202"/>
    <p:sldLayoutId id="2147483942" r:id="rId203"/>
    <p:sldLayoutId id="2147483943" r:id="rId204"/>
    <p:sldLayoutId id="2147483944" r:id="rId205"/>
    <p:sldLayoutId id="2147483945" r:id="rId206"/>
    <p:sldLayoutId id="2147483946" r:id="rId207"/>
    <p:sldLayoutId id="2147483947" r:id="rId208"/>
    <p:sldLayoutId id="2147483948" r:id="rId209"/>
    <p:sldLayoutId id="2147483949" r:id="rId210"/>
    <p:sldLayoutId id="2147483950" r:id="rId211"/>
    <p:sldLayoutId id="2147483951" r:id="rId212"/>
    <p:sldLayoutId id="2147483952" r:id="rId213"/>
    <p:sldLayoutId id="2147483953" r:id="rId214"/>
    <p:sldLayoutId id="2147483954" r:id="rId215"/>
    <p:sldLayoutId id="2147483955" r:id="rId216"/>
    <p:sldLayoutId id="2147483956" r:id="rId217"/>
  </p:sldLayoutIdLs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FCE6273-A319-479D-9063-91E74A0B2C54}" type="datetimeFigureOut">
              <a:rPr lang="en-US" smtClean="0">
                <a:solidFill>
                  <a:prstClr val="black">
                    <a:tint val="75000"/>
                  </a:prstClr>
                </a:solidFill>
              </a:rPr>
              <a:pPr/>
              <a:t>7/22/2019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1736325"/>
      </p:ext>
    </p:extLst>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 id="2147484429" r:id="rId12"/>
    <p:sldLayoutId id="2147484430" r:id="rId13"/>
    <p:sldLayoutId id="2147484431" r:id="rId1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40"/>
            <a:fld id="{BFCE6273-A319-479D-9063-91E74A0B2C54}" type="datetimeFigureOut">
              <a:rPr lang="en-US" smtClean="0">
                <a:solidFill>
                  <a:prstClr val="black">
                    <a:tint val="75000"/>
                  </a:prstClr>
                </a:solidFill>
              </a:rPr>
              <a:pPr defTabSz="1219140"/>
              <a:t>7/22/2019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4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40"/>
            <a:fld id="{76335ADA-BCDA-4F8F-8D46-03EB2091062D}" type="slidenum">
              <a:rPr lang="en-US" smtClean="0">
                <a:solidFill>
                  <a:prstClr val="black">
                    <a:tint val="75000"/>
                  </a:prstClr>
                </a:solidFill>
              </a:rPr>
              <a:pPr defTabSz="1219140"/>
              <a:t>‹#›</a:t>
            </a:fld>
            <a:endParaRPr lang="en-US" dirty="0">
              <a:solidFill>
                <a:prstClr val="black">
                  <a:tint val="75000"/>
                </a:prstClr>
              </a:solidFill>
            </a:endParaRPr>
          </a:p>
        </p:txBody>
      </p:sp>
    </p:spTree>
    <p:extLst>
      <p:ext uri="{BB962C8B-B14F-4D97-AF65-F5344CB8AC3E}">
        <p14:creationId xmlns:p14="http://schemas.microsoft.com/office/powerpoint/2010/main" val="40969955"/>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 id="2147484444" r:id="rId12"/>
    <p:sldLayoutId id="2147484445" r:id="rId13"/>
    <p:sldLayoutId id="2147484446" r:id="rId14"/>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B97156-A5EB-1D49-9535-E7746B6C3A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AFAA91-2890-CF44-BFB4-7B1CBBB552E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59347-FA0F-B444-A037-22EFBF76A9B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9D709-F4D0-914E-AF1F-85F9FA5F19EA}" type="datetimeFigureOut">
              <a:rPr lang="en-US" smtClean="0"/>
              <a:t>7/22/2019</a:t>
            </a:fld>
            <a:endParaRPr lang="en-US"/>
          </a:p>
        </p:txBody>
      </p:sp>
      <p:sp>
        <p:nvSpPr>
          <p:cNvPr id="5" name="Footer Placeholder 4">
            <a:extLst>
              <a:ext uri="{FF2B5EF4-FFF2-40B4-BE49-F238E27FC236}">
                <a16:creationId xmlns:a16="http://schemas.microsoft.com/office/drawing/2014/main" id="{4AA17BA2-D839-E446-B95E-BFA08FBFFDF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794903-2D8B-7B4D-8651-0DE04A62E1F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56C8AE-40AB-154E-BC75-B8C134A19BD2}" type="slidenum">
              <a:rPr lang="en-US" smtClean="0"/>
              <a:t>‹#›</a:t>
            </a:fld>
            <a:endParaRPr lang="en-US"/>
          </a:p>
        </p:txBody>
      </p:sp>
    </p:spTree>
    <p:extLst>
      <p:ext uri="{BB962C8B-B14F-4D97-AF65-F5344CB8AC3E}">
        <p14:creationId xmlns:p14="http://schemas.microsoft.com/office/powerpoint/2010/main" val="1459387713"/>
      </p:ext>
    </p:extLst>
  </p:cSld>
  <p:clrMap bg1="lt1" tx1="dk1" bg2="lt2" tx2="dk2" accent1="accent1" accent2="accent2" accent3="accent3" accent4="accent4" accent5="accent5" accent6="accent6" hlink="hlink" folHlink="folHlink"/>
  <p:sldLayoutIdLst>
    <p:sldLayoutId id="2147484550" r:id="rId1"/>
    <p:sldLayoutId id="2147484551" r:id="rId2"/>
    <p:sldLayoutId id="2147484552" r:id="rId3"/>
    <p:sldLayoutId id="2147484553" r:id="rId4"/>
    <p:sldLayoutId id="2147484554" r:id="rId5"/>
    <p:sldLayoutId id="2147484555" r:id="rId6"/>
    <p:sldLayoutId id="2147484556" r:id="rId7"/>
    <p:sldLayoutId id="2147484557" r:id="rId8"/>
    <p:sldLayoutId id="2147484558" r:id="rId9"/>
    <p:sldLayoutId id="2147484559" r:id="rId10"/>
    <p:sldLayoutId id="214748456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68546" tIns="34289" rIns="68546" bIns="34289"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68546" tIns="34289" rIns="68546" bIns="342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544"/>
            <a:ext cx="2743200" cy="365125"/>
          </a:xfrm>
          <a:prstGeom prst="rect">
            <a:avLst/>
          </a:prstGeom>
        </p:spPr>
        <p:txBody>
          <a:bodyPr vert="horz" lIns="68546" tIns="34289" rIns="68546" bIns="34289" rtlCol="0" anchor="ctr"/>
          <a:lstStyle>
            <a:lvl1pPr algn="l">
              <a:defRPr sz="1200" b="0" i="0">
                <a:solidFill>
                  <a:schemeClr val="tx1">
                    <a:tint val="75000"/>
                  </a:schemeClr>
                </a:solidFill>
                <a:latin typeface="Helvetica Regular" charset="0"/>
              </a:defRPr>
            </a:lvl1pPr>
          </a:lstStyle>
          <a:p>
            <a:pPr defTabSz="913856"/>
            <a:fld id="{56BD8FD8-A34D-43B1-A759-8AA482760513}" type="datetimeFigureOut">
              <a:rPr lang="en-US" smtClean="0">
                <a:solidFill>
                  <a:prstClr val="black">
                    <a:tint val="75000"/>
                  </a:prstClr>
                </a:solidFill>
              </a:rPr>
              <a:pPr defTabSz="913856"/>
              <a:t>7/22/2019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4"/>
            <a:ext cx="4114800" cy="365125"/>
          </a:xfrm>
          <a:prstGeom prst="rect">
            <a:avLst/>
          </a:prstGeom>
        </p:spPr>
        <p:txBody>
          <a:bodyPr vert="horz" lIns="68546" tIns="34289" rIns="68546" bIns="34289" rtlCol="0" anchor="ctr"/>
          <a:lstStyle>
            <a:lvl1pPr algn="ctr">
              <a:defRPr sz="1200" b="0" i="0">
                <a:solidFill>
                  <a:schemeClr val="tx1">
                    <a:tint val="75000"/>
                  </a:schemeClr>
                </a:solidFill>
                <a:latin typeface="Helvetica Regular" charset="0"/>
              </a:defRPr>
            </a:lvl1pPr>
          </a:lstStyle>
          <a:p>
            <a:pPr defTabSz="913856"/>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4"/>
            <a:ext cx="2743200" cy="365125"/>
          </a:xfrm>
          <a:prstGeom prst="rect">
            <a:avLst/>
          </a:prstGeom>
        </p:spPr>
        <p:txBody>
          <a:bodyPr vert="horz" lIns="68546" tIns="34289" rIns="68546" bIns="34289" rtlCol="0" anchor="ctr"/>
          <a:lstStyle>
            <a:lvl1pPr algn="r">
              <a:defRPr sz="1200" b="0" i="0">
                <a:solidFill>
                  <a:schemeClr val="tx1">
                    <a:tint val="75000"/>
                  </a:schemeClr>
                </a:solidFill>
                <a:latin typeface="Helvetica Regular" charset="0"/>
              </a:defRPr>
            </a:lvl1pPr>
          </a:lstStyle>
          <a:p>
            <a:pPr defTabSz="913856"/>
            <a:fld id="{580BBA8B-F5A8-4DFD-BF96-4A143B49FF35}" type="slidenum">
              <a:rPr lang="en-US" smtClean="0">
                <a:solidFill>
                  <a:prstClr val="black">
                    <a:tint val="75000"/>
                  </a:prstClr>
                </a:solidFill>
              </a:rPr>
              <a:pPr defTabSz="913856"/>
              <a:t>‹#›</a:t>
            </a:fld>
            <a:endParaRPr lang="en-US" dirty="0">
              <a:solidFill>
                <a:prstClr val="black">
                  <a:tint val="75000"/>
                </a:prstClr>
              </a:solidFill>
            </a:endParaRPr>
          </a:p>
        </p:txBody>
      </p:sp>
    </p:spTree>
    <p:extLst>
      <p:ext uri="{BB962C8B-B14F-4D97-AF65-F5344CB8AC3E}">
        <p14:creationId xmlns:p14="http://schemas.microsoft.com/office/powerpoint/2010/main" val="4158763956"/>
      </p:ext>
    </p:extLst>
  </p:cSld>
  <p:clrMap bg1="lt1" tx1="dk1" bg2="lt2" tx2="dk2" accent1="accent1" accent2="accent2" accent3="accent3" accent4="accent4" accent5="accent5" accent6="accent6" hlink="hlink" folHlink="folHlink"/>
  <p:sldLayoutIdLst>
    <p:sldLayoutId id="2147484562" r:id="rId1"/>
    <p:sldLayoutId id="2147484563" r:id="rId2"/>
    <p:sldLayoutId id="2147484564" r:id="rId3"/>
    <p:sldLayoutId id="2147484565" r:id="rId4"/>
    <p:sldLayoutId id="2147484566" r:id="rId5"/>
    <p:sldLayoutId id="2147484567" r:id="rId6"/>
    <p:sldLayoutId id="2147484568" r:id="rId7"/>
    <p:sldLayoutId id="2147484569" r:id="rId8"/>
    <p:sldLayoutId id="2147484570" r:id="rId9"/>
    <p:sldLayoutId id="2147484571" r:id="rId10"/>
    <p:sldLayoutId id="2147484572" r:id="rId11"/>
    <p:sldLayoutId id="2147484573" r:id="rId12"/>
    <p:sldLayoutId id="2147484574" r:id="rId13"/>
    <p:sldLayoutId id="2147484575" r:id="rId14"/>
  </p:sldLayoutIdLst>
  <p:txStyles>
    <p:titleStyle>
      <a:lvl1pPr algn="l" defTabSz="913856"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472" indent="-228472" algn="l" defTabSz="913856"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414" indent="-228472" algn="l" defTabSz="913856"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2326" indent="-228472" algn="l" defTabSz="913856"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9240" indent="-228472" algn="l" defTabSz="913856" rtl="0" eaLnBrk="1" latinLnBrk="0" hangingPunct="1">
        <a:lnSpc>
          <a:spcPct val="90000"/>
        </a:lnSpc>
        <a:spcBef>
          <a:spcPts val="500"/>
        </a:spcBef>
        <a:buFont typeface="Arial" panose="020B0604020202020204" pitchFamily="34" charset="0"/>
        <a:buChar char="•"/>
        <a:defRPr sz="1867" b="0" i="0" kern="1200">
          <a:solidFill>
            <a:schemeClr val="tx1"/>
          </a:solidFill>
          <a:latin typeface="Helvetica Regular" charset="0"/>
          <a:ea typeface="+mn-ea"/>
          <a:cs typeface="+mn-cs"/>
        </a:defRPr>
      </a:lvl4pPr>
      <a:lvl5pPr marL="2056155" indent="-228472" algn="l" defTabSz="913856" rtl="0" eaLnBrk="1" latinLnBrk="0" hangingPunct="1">
        <a:lnSpc>
          <a:spcPct val="90000"/>
        </a:lnSpc>
        <a:spcBef>
          <a:spcPts val="500"/>
        </a:spcBef>
        <a:buFont typeface="Arial" panose="020B0604020202020204" pitchFamily="34" charset="0"/>
        <a:buChar char="•"/>
        <a:defRPr sz="1867" b="0" i="0" kern="1200">
          <a:solidFill>
            <a:schemeClr val="tx1"/>
          </a:solidFill>
          <a:latin typeface="Helvetica Regular" charset="0"/>
          <a:ea typeface="+mn-ea"/>
          <a:cs typeface="+mn-cs"/>
        </a:defRPr>
      </a:lvl5pPr>
      <a:lvl6pPr marL="2513096" indent="-228472" algn="l" defTabSz="91385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024" indent="-228472" algn="l" defTabSz="91385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6952" indent="-228472" algn="l" defTabSz="91385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3894" indent="-228472" algn="l" defTabSz="91385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3856" rtl="0" eaLnBrk="1" latinLnBrk="0" hangingPunct="1">
        <a:defRPr sz="1867" kern="1200">
          <a:solidFill>
            <a:schemeClr val="tx1"/>
          </a:solidFill>
          <a:latin typeface="+mn-lt"/>
          <a:ea typeface="+mn-ea"/>
          <a:cs typeface="+mn-cs"/>
        </a:defRPr>
      </a:lvl1pPr>
      <a:lvl2pPr marL="456915" algn="l" defTabSz="913856" rtl="0" eaLnBrk="1" latinLnBrk="0" hangingPunct="1">
        <a:defRPr sz="1867" kern="1200">
          <a:solidFill>
            <a:schemeClr val="tx1"/>
          </a:solidFill>
          <a:latin typeface="+mn-lt"/>
          <a:ea typeface="+mn-ea"/>
          <a:cs typeface="+mn-cs"/>
        </a:defRPr>
      </a:lvl2pPr>
      <a:lvl3pPr marL="913856" algn="l" defTabSz="913856" rtl="0" eaLnBrk="1" latinLnBrk="0" hangingPunct="1">
        <a:defRPr sz="1867" kern="1200">
          <a:solidFill>
            <a:schemeClr val="tx1"/>
          </a:solidFill>
          <a:latin typeface="+mn-lt"/>
          <a:ea typeface="+mn-ea"/>
          <a:cs typeface="+mn-cs"/>
        </a:defRPr>
      </a:lvl3pPr>
      <a:lvl4pPr marL="1370784" algn="l" defTabSz="913856" rtl="0" eaLnBrk="1" latinLnBrk="0" hangingPunct="1">
        <a:defRPr sz="1867" kern="1200">
          <a:solidFill>
            <a:schemeClr val="tx1"/>
          </a:solidFill>
          <a:latin typeface="+mn-lt"/>
          <a:ea typeface="+mn-ea"/>
          <a:cs typeface="+mn-cs"/>
        </a:defRPr>
      </a:lvl4pPr>
      <a:lvl5pPr marL="1827712" algn="l" defTabSz="913856" rtl="0" eaLnBrk="1" latinLnBrk="0" hangingPunct="1">
        <a:defRPr sz="1867" kern="1200">
          <a:solidFill>
            <a:schemeClr val="tx1"/>
          </a:solidFill>
          <a:latin typeface="+mn-lt"/>
          <a:ea typeface="+mn-ea"/>
          <a:cs typeface="+mn-cs"/>
        </a:defRPr>
      </a:lvl5pPr>
      <a:lvl6pPr marL="2284654" algn="l" defTabSz="913856" rtl="0" eaLnBrk="1" latinLnBrk="0" hangingPunct="1">
        <a:defRPr sz="1867" kern="1200">
          <a:solidFill>
            <a:schemeClr val="tx1"/>
          </a:solidFill>
          <a:latin typeface="+mn-lt"/>
          <a:ea typeface="+mn-ea"/>
          <a:cs typeface="+mn-cs"/>
        </a:defRPr>
      </a:lvl6pPr>
      <a:lvl7pPr marL="2741566" algn="l" defTabSz="913856" rtl="0" eaLnBrk="1" latinLnBrk="0" hangingPunct="1">
        <a:defRPr sz="1867" kern="1200">
          <a:solidFill>
            <a:schemeClr val="tx1"/>
          </a:solidFill>
          <a:latin typeface="+mn-lt"/>
          <a:ea typeface="+mn-ea"/>
          <a:cs typeface="+mn-cs"/>
        </a:defRPr>
      </a:lvl7pPr>
      <a:lvl8pPr marL="3198480" algn="l" defTabSz="913856" rtl="0" eaLnBrk="1" latinLnBrk="0" hangingPunct="1">
        <a:defRPr sz="1867" kern="1200">
          <a:solidFill>
            <a:schemeClr val="tx1"/>
          </a:solidFill>
          <a:latin typeface="+mn-lt"/>
          <a:ea typeface="+mn-ea"/>
          <a:cs typeface="+mn-cs"/>
        </a:defRPr>
      </a:lvl8pPr>
      <a:lvl9pPr marL="3655395" algn="l" defTabSz="913856" rtl="0" eaLnBrk="1" latinLnBrk="0" hangingPunct="1">
        <a:defRPr sz="186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BFCE6273-A319-479D-9063-91E74A0B2C54}" type="datetimeFigureOut">
              <a:rPr lang="en-US" smtClean="0">
                <a:solidFill>
                  <a:prstClr val="black">
                    <a:tint val="75000"/>
                  </a:prstClr>
                </a:solidFill>
              </a:rPr>
              <a:pPr defTabSz="1219170"/>
              <a:t>7/22/2019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76335ADA-BCDA-4F8F-8D46-03EB2091062D}" type="slidenum">
              <a:rPr lang="en-US" smtClean="0">
                <a:solidFill>
                  <a:prstClr val="black">
                    <a:tint val="75000"/>
                  </a:prstClr>
                </a:solidFill>
              </a:rPr>
              <a:pPr defTabSz="1219170"/>
              <a:t>‹#›</a:t>
            </a:fld>
            <a:endParaRPr lang="en-US" dirty="0">
              <a:solidFill>
                <a:prstClr val="black">
                  <a:tint val="75000"/>
                </a:prstClr>
              </a:solidFill>
            </a:endParaRPr>
          </a:p>
        </p:txBody>
      </p:sp>
    </p:spTree>
    <p:extLst>
      <p:ext uri="{BB962C8B-B14F-4D97-AF65-F5344CB8AC3E}">
        <p14:creationId xmlns:p14="http://schemas.microsoft.com/office/powerpoint/2010/main" val="760575934"/>
      </p:ext>
    </p:extLst>
  </p:cSld>
  <p:clrMap bg1="lt1" tx1="dk1" bg2="lt2" tx2="dk2" accent1="accent1" accent2="accent2" accent3="accent3" accent4="accent4" accent5="accent5" accent6="accent6" hlink="hlink" folHlink="folHlink"/>
  <p:sldLayoutIdLst>
    <p:sldLayoutId id="2147484577" r:id="rId1"/>
    <p:sldLayoutId id="2147484578" r:id="rId2"/>
    <p:sldLayoutId id="2147484579" r:id="rId3"/>
    <p:sldLayoutId id="2147484580" r:id="rId4"/>
    <p:sldLayoutId id="2147484581" r:id="rId5"/>
    <p:sldLayoutId id="2147484582" r:id="rId6"/>
    <p:sldLayoutId id="2147484583" r:id="rId7"/>
    <p:sldLayoutId id="2147484584" r:id="rId8"/>
    <p:sldLayoutId id="2147484585" r:id="rId9"/>
    <p:sldLayoutId id="2147484586" r:id="rId10"/>
    <p:sldLayoutId id="2147484587" r:id="rId11"/>
    <p:sldLayoutId id="2147484588" r:id="rId12"/>
    <p:sldLayoutId id="2147484589" r:id="rId13"/>
    <p:sldLayoutId id="2147484590" r:id="rId1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6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73.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3.tiff"/></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4.png"/><Relationship Id="rId7" Type="http://schemas.openxmlformats.org/officeDocument/2006/relationships/image" Target="../media/image13.png"/><Relationship Id="rId12"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95.xml"/><Relationship Id="rId6" Type="http://schemas.openxmlformats.org/officeDocument/2006/relationships/image" Target="../media/image56.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309.xml"/><Relationship Id="rId6" Type="http://schemas.openxmlformats.org/officeDocument/2006/relationships/image" Target="../media/image61.png"/><Relationship Id="rId5" Type="http://schemas.openxmlformats.org/officeDocument/2006/relationships/image" Target="../media/image13.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78.xml"/><Relationship Id="rId6" Type="http://schemas.microsoft.com/office/2007/relationships/hdphoto" Target="../media/hdphoto5.wdp"/><Relationship Id="rId5" Type="http://schemas.openxmlformats.org/officeDocument/2006/relationships/image" Target="../media/image64.png"/><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2.xml"/><Relationship Id="rId1" Type="http://schemas.openxmlformats.org/officeDocument/2006/relationships/slideLayout" Target="../slideLayouts/slideLayout78.xml"/></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tiff"/><Relationship Id="rId7"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48.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323.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1.xml"/><Relationship Id="rId1" Type="http://schemas.openxmlformats.org/officeDocument/2006/relationships/slideLayout" Target="../slideLayouts/slideLayout323.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2.xml"/><Relationship Id="rId1" Type="http://schemas.openxmlformats.org/officeDocument/2006/relationships/slideLayout" Target="../slideLayouts/slideLayout323.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3.xml"/><Relationship Id="rId1" Type="http://schemas.openxmlformats.org/officeDocument/2006/relationships/slideLayout" Target="../slideLayouts/slideLayout323.xml"/></Relationships>
</file>

<file path=ppt/slides/_rels/slide44.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45.xml"/><Relationship Id="rId1" Type="http://schemas.openxmlformats.org/officeDocument/2006/relationships/slideLayout" Target="../slideLayouts/slideLayout337.xml"/><Relationship Id="rId4" Type="http://schemas.openxmlformats.org/officeDocument/2006/relationships/image" Target="../media/image84.tiff"/></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34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19.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1365" y="-25189"/>
            <a:ext cx="12345015" cy="6883189"/>
          </a:xfrm>
          <a:prstGeom prst="rect">
            <a:avLst/>
          </a:prstGeom>
        </p:spPr>
      </p:pic>
      <p:sp>
        <p:nvSpPr>
          <p:cNvPr id="5" name="Rectangle 4"/>
          <p:cNvSpPr/>
          <p:nvPr/>
        </p:nvSpPr>
        <p:spPr>
          <a:xfrm>
            <a:off x="-8351" y="4990214"/>
            <a:ext cx="12192000" cy="1627020"/>
          </a:xfrm>
          <a:prstGeom prst="rect">
            <a:avLst/>
          </a:prstGeom>
          <a:solidFill>
            <a:srgbClr val="00B0F0">
              <a:alpha val="8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6" name="TextBox 5"/>
          <p:cNvSpPr txBox="1"/>
          <p:nvPr/>
        </p:nvSpPr>
        <p:spPr>
          <a:xfrm>
            <a:off x="-33402" y="5271048"/>
            <a:ext cx="12217052" cy="683329"/>
          </a:xfrm>
          <a:prstGeom prst="rect">
            <a:avLst/>
          </a:prstGeom>
          <a:noFill/>
        </p:spPr>
        <p:txBody>
          <a:bodyPr wrap="square" rtlCol="0">
            <a:spAutoFit/>
          </a:bodyPr>
          <a:lstStyle/>
          <a:p>
            <a:pPr algn="ctr" defTabSz="609585">
              <a:lnSpc>
                <a:spcPct val="90000"/>
              </a:lnSpc>
            </a:pPr>
            <a:r>
              <a:rPr lang="zh-TW" altLang="en-US" sz="4267" spc="267" dirty="0">
                <a:solidFill>
                  <a:prstClr val="white"/>
                </a:solidFill>
                <a:latin typeface="微軟正黑體" panose="020B0604030504040204" pitchFamily="34" charset="-120"/>
                <a:ea typeface="微軟正黑體" panose="020B0604030504040204" pitchFamily="34" charset="-120"/>
                <a:cs typeface="Helvetica Regular" charset="0"/>
              </a:rPr>
              <a:t>數位行銷</a:t>
            </a:r>
            <a:endParaRPr lang="en-US" sz="4267" spc="267" dirty="0">
              <a:solidFill>
                <a:prstClr val="white"/>
              </a:solidFill>
              <a:latin typeface="微軟正黑體" panose="020B0604030504040204" pitchFamily="34" charset="-120"/>
              <a:ea typeface="微軟正黑體" panose="020B0604030504040204" pitchFamily="34" charset="-120"/>
              <a:cs typeface="Helvetica Regular" charset="0"/>
            </a:endParaRPr>
          </a:p>
        </p:txBody>
      </p:sp>
      <p:sp>
        <p:nvSpPr>
          <p:cNvPr id="7" name="Rectangle 6"/>
          <p:cNvSpPr/>
          <p:nvPr/>
        </p:nvSpPr>
        <p:spPr>
          <a:xfrm>
            <a:off x="296990" y="4852650"/>
            <a:ext cx="1047492" cy="1733680"/>
          </a:xfrm>
          <a:prstGeom prst="rect">
            <a:avLst/>
          </a:prstGeom>
        </p:spPr>
        <p:txBody>
          <a:bodyPr wrap="square">
            <a:spAutoFit/>
          </a:bodyPr>
          <a:lstStyle/>
          <a:p>
            <a:pPr defTabSz="609585"/>
            <a:r>
              <a:rPr lang="en-US" sz="10666" dirty="0">
                <a:solidFill>
                  <a:prstClr val="white"/>
                </a:solidFill>
                <a:latin typeface="Helvetica Regular" charset="0"/>
                <a:cs typeface="Helvetica Regular" charset="0"/>
              </a:rPr>
              <a:t>[</a:t>
            </a:r>
          </a:p>
        </p:txBody>
      </p:sp>
      <p:sp>
        <p:nvSpPr>
          <p:cNvPr id="11" name="Rectangle 10"/>
          <p:cNvSpPr/>
          <p:nvPr/>
        </p:nvSpPr>
        <p:spPr>
          <a:xfrm flipH="1">
            <a:off x="11100392" y="4852648"/>
            <a:ext cx="968763" cy="1733680"/>
          </a:xfrm>
          <a:prstGeom prst="rect">
            <a:avLst/>
          </a:prstGeom>
        </p:spPr>
        <p:txBody>
          <a:bodyPr wrap="square">
            <a:spAutoFit/>
          </a:bodyPr>
          <a:lstStyle/>
          <a:p>
            <a:pPr defTabSz="609585"/>
            <a:r>
              <a:rPr lang="en-US" sz="10666">
                <a:solidFill>
                  <a:prstClr val="white"/>
                </a:solidFill>
                <a:latin typeface="Helvetica Regular" charset="0"/>
                <a:cs typeface="Helvetica Regular" charset="0"/>
              </a:rPr>
              <a:t>]</a:t>
            </a:r>
            <a:endParaRPr lang="en-US" sz="10666" dirty="0">
              <a:solidFill>
                <a:prstClr val="white"/>
              </a:solidFill>
              <a:latin typeface="Helvetica Regular" charset="0"/>
              <a:cs typeface="Helvetica Regular" charset="0"/>
            </a:endParaRPr>
          </a:p>
        </p:txBody>
      </p:sp>
      <p:sp>
        <p:nvSpPr>
          <p:cNvPr id="12" name="TextBox 11"/>
          <p:cNvSpPr txBox="1"/>
          <p:nvPr/>
        </p:nvSpPr>
        <p:spPr>
          <a:xfrm>
            <a:off x="119613" y="5984413"/>
            <a:ext cx="12217052" cy="461729"/>
          </a:xfrm>
          <a:prstGeom prst="rect">
            <a:avLst/>
          </a:prstGeom>
          <a:noFill/>
        </p:spPr>
        <p:txBody>
          <a:bodyPr wrap="square" rtlCol="0">
            <a:spAutoFit/>
          </a:bodyPr>
          <a:lstStyle/>
          <a:p>
            <a:pPr algn="ctr" defTabSz="609585">
              <a:lnSpc>
                <a:spcPct val="90000"/>
              </a:lnSpc>
            </a:pPr>
            <a:r>
              <a:rPr lang="zh-TW" altLang="en-US" sz="2667" spc="267" dirty="0" smtClean="0">
                <a:solidFill>
                  <a:prstClr val="white"/>
                </a:solidFill>
                <a:latin typeface="微軟正黑體" panose="020B0604030504040204" pitchFamily="34" charset="-120"/>
                <a:ea typeface="微軟正黑體" panose="020B0604030504040204" pitchFamily="34" charset="-120"/>
                <a:cs typeface="Helvetica Regular" charset="0"/>
              </a:rPr>
              <a:t>在數位世界提升競爭力</a:t>
            </a:r>
            <a:endParaRPr lang="en-US" sz="2667" spc="267" dirty="0">
              <a:solidFill>
                <a:prstClr val="white"/>
              </a:solidFill>
              <a:latin typeface="微軟正黑體" panose="020B0604030504040204" pitchFamily="34" charset="-120"/>
              <a:ea typeface="微軟正黑體" panose="020B0604030504040204" pitchFamily="34" charset="-120"/>
              <a:cs typeface="Helvetica Regular" charset="0"/>
            </a:endParaRPr>
          </a:p>
        </p:txBody>
      </p:sp>
    </p:spTree>
    <p:extLst>
      <p:ext uri="{BB962C8B-B14F-4D97-AF65-F5344CB8AC3E}">
        <p14:creationId xmlns:p14="http://schemas.microsoft.com/office/powerpoint/2010/main" val="21251370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7751" y="457540"/>
            <a:ext cx="10023056" cy="666784"/>
          </a:xfrm>
          <a:prstGeom prst="rect">
            <a:avLst/>
          </a:prstGeom>
          <a:noFill/>
        </p:spPr>
        <p:txBody>
          <a:bodyPr wrap="square" lIns="91415" tIns="45719" rIns="91415" bIns="45719">
            <a:spAutoFit/>
          </a:bodyPr>
          <a:lstStyle/>
          <a:p>
            <a:pPr algn="ctr" defTabSz="609585">
              <a:tabLst>
                <a:tab pos="114262" algn="l"/>
              </a:tabLst>
            </a:pPr>
            <a:r>
              <a:rPr lang="en-US" sz="3733" cap="all" dirty="0">
                <a:solidFill>
                  <a:prstClr val="white"/>
                </a:solidFill>
                <a:ea typeface="Calibri" charset="0"/>
                <a:cs typeface="Calibri" charset="0"/>
              </a:rPr>
              <a:t>VISIBILITY &amp; TRAFFIC</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7742903" cy="6858000"/>
          </a:xfrm>
          <a:prstGeom prst="rect">
            <a:avLst/>
          </a:prstGeom>
        </p:spPr>
      </p:pic>
      <p:sp>
        <p:nvSpPr>
          <p:cNvPr id="6" name="Rectangle 5"/>
          <p:cNvSpPr/>
          <p:nvPr/>
        </p:nvSpPr>
        <p:spPr>
          <a:xfrm>
            <a:off x="7742903" y="428321"/>
            <a:ext cx="4457139" cy="10795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609585"/>
            <a:endParaRPr lang="en-US" sz="2400" dirty="0">
              <a:solidFill>
                <a:prstClr val="white"/>
              </a:solidFill>
            </a:endParaRPr>
          </a:p>
        </p:txBody>
      </p:sp>
      <p:sp>
        <p:nvSpPr>
          <p:cNvPr id="7" name="Rectangle 6"/>
          <p:cNvSpPr/>
          <p:nvPr/>
        </p:nvSpPr>
        <p:spPr>
          <a:xfrm>
            <a:off x="7742903" y="660740"/>
            <a:ext cx="4375655" cy="666784"/>
          </a:xfrm>
          <a:prstGeom prst="rect">
            <a:avLst/>
          </a:prstGeom>
          <a:noFill/>
        </p:spPr>
        <p:txBody>
          <a:bodyPr wrap="square" lIns="91415" tIns="45719" rIns="91415" bIns="45719">
            <a:spAutoFit/>
          </a:bodyPr>
          <a:lstStyle/>
          <a:p>
            <a:pPr algn="ctr" defTabSz="609585">
              <a:tabLst>
                <a:tab pos="114262" algn="l"/>
              </a:tabLst>
            </a:pPr>
            <a:r>
              <a:rPr lang="zh-TW" altLang="en-US" sz="3733" cap="all" dirty="0">
                <a:solidFill>
                  <a:prstClr val="white"/>
                </a:solidFill>
                <a:ea typeface="Calibri" charset="0"/>
                <a:cs typeface="Calibri" charset="0"/>
              </a:rPr>
              <a:t>能見度</a:t>
            </a:r>
            <a:r>
              <a:rPr lang="en-US" sz="3733" cap="all" dirty="0">
                <a:solidFill>
                  <a:prstClr val="white"/>
                </a:solidFill>
                <a:ea typeface="Calibri" charset="0"/>
                <a:cs typeface="Calibri" charset="0"/>
              </a:rPr>
              <a:t> &amp; </a:t>
            </a:r>
            <a:r>
              <a:rPr lang="zh-TW" altLang="en-US" sz="3733" cap="all" dirty="0">
                <a:solidFill>
                  <a:prstClr val="white"/>
                </a:solidFill>
                <a:ea typeface="Calibri" charset="0"/>
                <a:cs typeface="Calibri" charset="0"/>
              </a:rPr>
              <a:t>流量</a:t>
            </a:r>
            <a:endParaRPr lang="en-US" sz="3733" cap="all" dirty="0">
              <a:solidFill>
                <a:prstClr val="white"/>
              </a:solidFill>
              <a:ea typeface="Calibri" charset="0"/>
              <a:cs typeface="Calibri" charset="0"/>
            </a:endParaRPr>
          </a:p>
        </p:txBody>
      </p:sp>
      <p:sp>
        <p:nvSpPr>
          <p:cNvPr id="8" name="Rectangle 7"/>
          <p:cNvSpPr/>
          <p:nvPr/>
        </p:nvSpPr>
        <p:spPr>
          <a:xfrm>
            <a:off x="7527003" y="1894476"/>
            <a:ext cx="4664997" cy="3786101"/>
          </a:xfrm>
          <a:prstGeom prst="rect">
            <a:avLst/>
          </a:prstGeom>
        </p:spPr>
        <p:txBody>
          <a:bodyPr wrap="square">
            <a:spAutoFit/>
          </a:bodyPr>
          <a:lstStyle/>
          <a:p>
            <a:pPr marL="243834" lvl="1" defTabSz="609585">
              <a:spcAft>
                <a:spcPts val="1600"/>
              </a:spcAft>
            </a:pPr>
            <a:r>
              <a:rPr lang="zh-TW" altLang="en-US" sz="2667" dirty="0">
                <a:solidFill>
                  <a:prstClr val="black"/>
                </a:solidFill>
                <a:latin typeface="微軟正黑體" panose="020B0604030504040204" pitchFamily="34" charset="-120"/>
                <a:ea typeface="微軟正黑體" panose="020B0604030504040204" pitchFamily="34" charset="-120"/>
              </a:rPr>
              <a:t>在網路上，你可以在哪裡被找到</a:t>
            </a:r>
            <a:r>
              <a:rPr lang="en-US" altLang="en-US" sz="2667" dirty="0">
                <a:solidFill>
                  <a:prstClr val="black"/>
                </a:solidFill>
                <a:latin typeface="微軟正黑體" panose="020B0604030504040204" pitchFamily="34" charset="-120"/>
                <a:ea typeface="微軟正黑體" panose="020B0604030504040204" pitchFamily="34" charset="-120"/>
              </a:rPr>
              <a:t>?</a:t>
            </a:r>
          </a:p>
          <a:p>
            <a:pPr marL="243834" lvl="1" defTabSz="609585">
              <a:spcAft>
                <a:spcPts val="1600"/>
              </a:spcAft>
            </a:pPr>
            <a:r>
              <a:rPr lang="zh-TW" altLang="en-US" sz="2667" dirty="0">
                <a:solidFill>
                  <a:prstClr val="black"/>
                </a:solidFill>
                <a:latin typeface="微軟正黑體" panose="020B0604030504040204" pitchFamily="34" charset="-120"/>
                <a:ea typeface="微軟正黑體" panose="020B0604030504040204" pitchFamily="34" charset="-120"/>
              </a:rPr>
              <a:t>你在搜尋引擎上的排名如何</a:t>
            </a:r>
            <a:r>
              <a:rPr lang="en-US" altLang="zh-TW" sz="2667" dirty="0">
                <a:solidFill>
                  <a:prstClr val="black"/>
                </a:solidFill>
                <a:latin typeface="微軟正黑體" panose="020B0604030504040204" pitchFamily="34" charset="-120"/>
                <a:ea typeface="微軟正黑體" panose="020B0604030504040204" pitchFamily="34" charset="-120"/>
              </a:rPr>
              <a:t>?</a:t>
            </a:r>
            <a:endParaRPr lang="en-US" altLang="en-US" sz="2667" dirty="0">
              <a:solidFill>
                <a:prstClr val="black"/>
              </a:solidFill>
              <a:latin typeface="微軟正黑體" panose="020B0604030504040204" pitchFamily="34" charset="-120"/>
              <a:ea typeface="微軟正黑體" panose="020B0604030504040204" pitchFamily="34" charset="-120"/>
            </a:endParaRPr>
          </a:p>
          <a:p>
            <a:pPr marL="243834" lvl="1" defTabSz="609585">
              <a:spcAft>
                <a:spcPts val="1600"/>
              </a:spcAft>
            </a:pPr>
            <a:r>
              <a:rPr lang="zh-TW" altLang="en-US" sz="2667" dirty="0">
                <a:solidFill>
                  <a:prstClr val="black"/>
                </a:solidFill>
                <a:latin typeface="微軟正黑體" panose="020B0604030504040204" pitchFamily="34" charset="-120"/>
                <a:ea typeface="微軟正黑體" panose="020B0604030504040204" pitchFamily="34" charset="-120"/>
              </a:rPr>
              <a:t>以你目前的既有顧客群，你的能見度如何</a:t>
            </a:r>
            <a:r>
              <a:rPr lang="en-US" altLang="zh-TW" sz="2667" dirty="0">
                <a:solidFill>
                  <a:prstClr val="black"/>
                </a:solidFill>
                <a:latin typeface="微軟正黑體" panose="020B0604030504040204" pitchFamily="34" charset="-120"/>
                <a:ea typeface="微軟正黑體" panose="020B0604030504040204" pitchFamily="34" charset="-120"/>
              </a:rPr>
              <a:t>?</a:t>
            </a:r>
            <a:endParaRPr lang="en-US" altLang="en-US" sz="2667" dirty="0">
              <a:solidFill>
                <a:prstClr val="black"/>
              </a:solidFill>
              <a:latin typeface="微軟正黑體" panose="020B0604030504040204" pitchFamily="34" charset="-120"/>
              <a:ea typeface="微軟正黑體" panose="020B0604030504040204" pitchFamily="34" charset="-120"/>
            </a:endParaRPr>
          </a:p>
          <a:p>
            <a:pPr marL="243834" lvl="1" defTabSz="609585">
              <a:spcAft>
                <a:spcPts val="1600"/>
              </a:spcAft>
            </a:pPr>
            <a:r>
              <a:rPr lang="zh-TW" altLang="en-US" sz="2667" dirty="0">
                <a:solidFill>
                  <a:prstClr val="black"/>
                </a:solidFill>
                <a:latin typeface="微軟正黑體" panose="020B0604030504040204" pitchFamily="34" charset="-120"/>
                <a:ea typeface="微軟正黑體" panose="020B0604030504040204" pitchFamily="34" charset="-120"/>
              </a:rPr>
              <a:t>你有什麼策略嗎</a:t>
            </a:r>
            <a:r>
              <a:rPr lang="en-US" altLang="zh-TW" sz="2667" dirty="0">
                <a:solidFill>
                  <a:prstClr val="black"/>
                </a:solidFill>
                <a:latin typeface="微軟正黑體" panose="020B0604030504040204" pitchFamily="34" charset="-120"/>
                <a:ea typeface="微軟正黑體" panose="020B0604030504040204" pitchFamily="34" charset="-120"/>
              </a:rPr>
              <a:t>?</a:t>
            </a:r>
            <a:endParaRPr lang="en-US" altLang="en-US" sz="2667" dirty="0">
              <a:solidFill>
                <a:prstClr val="black"/>
              </a:solidFill>
              <a:latin typeface="微軟正黑體" panose="020B0604030504040204" pitchFamily="34" charset="-120"/>
              <a:ea typeface="微軟正黑體" panose="020B0604030504040204" pitchFamily="34" charset="-120"/>
            </a:endParaRPr>
          </a:p>
          <a:p>
            <a:pPr defTabSz="609585">
              <a:spcAft>
                <a:spcPts val="1600"/>
              </a:spcAft>
            </a:pPr>
            <a:endParaRPr lang="en-US" altLang="en-US" sz="2667"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667979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7751" y="457540"/>
            <a:ext cx="10023056" cy="666784"/>
          </a:xfrm>
          <a:prstGeom prst="rect">
            <a:avLst/>
          </a:prstGeom>
          <a:noFill/>
        </p:spPr>
        <p:txBody>
          <a:bodyPr wrap="square" lIns="91415" tIns="45719" rIns="91415" bIns="45719">
            <a:spAutoFit/>
          </a:bodyPr>
          <a:lstStyle/>
          <a:p>
            <a:pPr algn="ctr" defTabSz="609585">
              <a:tabLst>
                <a:tab pos="114262" algn="l"/>
              </a:tabLst>
            </a:pPr>
            <a:r>
              <a:rPr lang="en-US" sz="3733" cap="all" dirty="0">
                <a:solidFill>
                  <a:prstClr val="white"/>
                </a:solidFill>
                <a:ea typeface="Calibri" charset="0"/>
                <a:cs typeface="Calibri" charset="0"/>
              </a:rPr>
              <a:t>VISIBILITY &amp; TRAFFIC</a:t>
            </a:r>
          </a:p>
        </p:txBody>
      </p:sp>
      <p:pic>
        <p:nvPicPr>
          <p:cNvPr id="1026" name="Picture 2" descr="http://www.neonrain.com/sites/default/files/google-places.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082117" y="457540"/>
            <a:ext cx="5109883" cy="1658131"/>
          </a:xfrm>
          <a:prstGeom prst="rect">
            <a:avLst/>
          </a:prstGeom>
          <a:solidFill>
            <a:srgbClr val="92D05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sz="4267" dirty="0">
                <a:solidFill>
                  <a:prstClr val="white"/>
                </a:solidFill>
                <a:ea typeface="微軟正黑體" panose="020B0604030504040204" pitchFamily="34" charset="-120"/>
              </a:rPr>
              <a:t>3 </a:t>
            </a:r>
            <a:r>
              <a:rPr lang="zh-TW" altLang="en-US" sz="4267" dirty="0">
                <a:solidFill>
                  <a:prstClr val="white"/>
                </a:solidFill>
                <a:ea typeface="微軟正黑體" panose="020B0604030504040204" pitchFamily="34" charset="-120"/>
              </a:rPr>
              <a:t>種出現在</a:t>
            </a:r>
            <a:endParaRPr lang="en-US" altLang="zh-TW" sz="4267" dirty="0">
              <a:solidFill>
                <a:prstClr val="white"/>
              </a:solidFill>
              <a:ea typeface="微軟正黑體" panose="020B0604030504040204" pitchFamily="34" charset="-120"/>
            </a:endParaRPr>
          </a:p>
          <a:p>
            <a:pPr algn="ctr" defTabSz="609585"/>
            <a:r>
              <a:rPr lang="zh-TW" altLang="en-US" sz="4267" dirty="0">
                <a:solidFill>
                  <a:prstClr val="white"/>
                </a:solidFill>
                <a:ea typeface="微軟正黑體" panose="020B0604030504040204" pitchFamily="34" charset="-120"/>
              </a:rPr>
              <a:t>搜尋的方式</a:t>
            </a:r>
            <a:endParaRPr lang="en-US" sz="4267" dirty="0">
              <a:solidFill>
                <a:prstClr val="white"/>
              </a:solidFill>
              <a:ea typeface="微軟正黑體" panose="020B0604030504040204" pitchFamily="34" charset="-120"/>
            </a:endParaRPr>
          </a:p>
        </p:txBody>
      </p:sp>
    </p:spTree>
    <p:extLst>
      <p:ext uri="{BB962C8B-B14F-4D97-AF65-F5344CB8AC3E}">
        <p14:creationId xmlns:p14="http://schemas.microsoft.com/office/powerpoint/2010/main" val="32120685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346" y="225121"/>
            <a:ext cx="11731319" cy="1079500"/>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609585"/>
            <a:endParaRPr lang="en-US" sz="2400" dirty="0">
              <a:solidFill>
                <a:prstClr val="white"/>
              </a:solidFill>
            </a:endParaRPr>
          </a:p>
        </p:txBody>
      </p:sp>
      <p:sp>
        <p:nvSpPr>
          <p:cNvPr id="3" name="Rectangle 2"/>
          <p:cNvSpPr/>
          <p:nvPr/>
        </p:nvSpPr>
        <p:spPr>
          <a:xfrm>
            <a:off x="1047751" y="457540"/>
            <a:ext cx="10023056" cy="666784"/>
          </a:xfrm>
          <a:prstGeom prst="rect">
            <a:avLst/>
          </a:prstGeom>
          <a:noFill/>
        </p:spPr>
        <p:txBody>
          <a:bodyPr wrap="square" lIns="91415" tIns="45719" rIns="91415" bIns="45719">
            <a:spAutoFit/>
          </a:bodyPr>
          <a:lstStyle/>
          <a:p>
            <a:pPr algn="ctr" defTabSz="609585">
              <a:tabLst>
                <a:tab pos="114262" algn="l"/>
              </a:tabLst>
            </a:pPr>
            <a:r>
              <a:rPr lang="zh-TW" altLang="en-US" sz="3733" cap="all" dirty="0">
                <a:solidFill>
                  <a:prstClr val="white"/>
                </a:solidFill>
                <a:ea typeface="Calibri" charset="0"/>
                <a:cs typeface="Calibri" charset="0"/>
              </a:rPr>
              <a:t>付費位置</a:t>
            </a:r>
            <a:r>
              <a:rPr lang="en-US" sz="3733" cap="all" dirty="0">
                <a:solidFill>
                  <a:prstClr val="white"/>
                </a:solidFill>
                <a:ea typeface="Calibri" charset="0"/>
                <a:cs typeface="Calibri" charset="0"/>
              </a:rPr>
              <a:t> / </a:t>
            </a:r>
            <a:r>
              <a:rPr lang="zh-TW" altLang="en-US" sz="3733" cap="all" dirty="0">
                <a:solidFill>
                  <a:prstClr val="white"/>
                </a:solidFill>
                <a:ea typeface="Calibri" charset="0"/>
                <a:cs typeface="Calibri" charset="0"/>
              </a:rPr>
              <a:t>廣告</a:t>
            </a:r>
            <a:endParaRPr lang="en-US" sz="3733" cap="all" dirty="0">
              <a:solidFill>
                <a:prstClr val="white"/>
              </a:solidFill>
              <a:ea typeface="Calibri" charset="0"/>
              <a:cs typeface="Calibri" charset="0"/>
            </a:endParaRPr>
          </a:p>
        </p:txBody>
      </p:sp>
      <p:sp>
        <p:nvSpPr>
          <p:cNvPr id="5" name="TextBox 4"/>
          <p:cNvSpPr txBox="1"/>
          <p:nvPr/>
        </p:nvSpPr>
        <p:spPr>
          <a:xfrm>
            <a:off x="7135906" y="1782509"/>
            <a:ext cx="4814759" cy="3990836"/>
          </a:xfrm>
          <a:prstGeom prst="rect">
            <a:avLst/>
          </a:prstGeom>
          <a:noFill/>
        </p:spPr>
        <p:txBody>
          <a:bodyPr wrap="square" rtlCol="0">
            <a:spAutoFit/>
          </a:bodyPr>
          <a:lstStyle/>
          <a:p>
            <a:pPr defTabSz="609585">
              <a:spcAft>
                <a:spcPts val="800"/>
              </a:spcAft>
            </a:pPr>
            <a:r>
              <a:rPr lang="zh-TW" altLang="en-US" sz="2400" b="1" dirty="0">
                <a:solidFill>
                  <a:prstClr val="black"/>
                </a:solidFill>
                <a:ea typeface="微軟正黑體" panose="020B0604030504040204" pitchFamily="34" charset="-120"/>
              </a:rPr>
              <a:t>廣告</a:t>
            </a:r>
            <a:r>
              <a:rPr lang="en-US" sz="2400" b="1" dirty="0">
                <a:solidFill>
                  <a:prstClr val="black"/>
                </a:solidFill>
                <a:ea typeface="微軟正黑體" panose="020B0604030504040204" pitchFamily="34" charset="-120"/>
              </a:rPr>
              <a:t> </a:t>
            </a:r>
            <a:br>
              <a:rPr lang="en-US" sz="2400" b="1" dirty="0">
                <a:solidFill>
                  <a:prstClr val="black"/>
                </a:solidFill>
                <a:ea typeface="微軟正黑體" panose="020B0604030504040204" pitchFamily="34" charset="-120"/>
              </a:rPr>
            </a:br>
            <a:r>
              <a:rPr lang="en-US" sz="2400" dirty="0">
                <a:solidFill>
                  <a:prstClr val="black"/>
                </a:solidFill>
                <a:ea typeface="微軟正黑體" panose="020B0604030504040204" pitchFamily="34" charset="-120"/>
              </a:rPr>
              <a:t>Google</a:t>
            </a:r>
            <a:r>
              <a:rPr lang="zh-TW" altLang="en-US" sz="2400" dirty="0">
                <a:solidFill>
                  <a:prstClr val="black"/>
                </a:solidFill>
                <a:ea typeface="微軟正黑體" panose="020B0604030504040204" pitchFamily="34" charset="-120"/>
              </a:rPr>
              <a:t>廣告就像是網路上的告示牌。</a:t>
            </a:r>
            <a:r>
              <a:rPr lang="en-US" sz="2400" dirty="0">
                <a:solidFill>
                  <a:prstClr val="black"/>
                </a:solidFill>
                <a:ea typeface="微軟正黑體" panose="020B0604030504040204" pitchFamily="34" charset="-120"/>
              </a:rPr>
              <a:t> </a:t>
            </a:r>
          </a:p>
          <a:p>
            <a:pPr defTabSz="609585">
              <a:spcAft>
                <a:spcPts val="800"/>
              </a:spcAft>
            </a:pPr>
            <a:r>
              <a:rPr lang="zh-TW" altLang="en-US" sz="2400" dirty="0">
                <a:solidFill>
                  <a:prstClr val="black"/>
                </a:solidFill>
                <a:ea typeface="微軟正黑體" panose="020B0604030504040204" pitchFamily="34" charset="-120"/>
              </a:rPr>
              <a:t>當你搜尋字詞時，廣告就是你第一個看到的地方</a:t>
            </a:r>
            <a:endParaRPr lang="en-US" sz="2400" dirty="0">
              <a:solidFill>
                <a:prstClr val="black"/>
              </a:solidFill>
              <a:ea typeface="微軟正黑體" panose="020B0604030504040204" pitchFamily="34" charset="-120"/>
            </a:endParaRPr>
          </a:p>
          <a:p>
            <a:pPr defTabSz="609585"/>
            <a:endParaRPr lang="en-US" sz="2400" dirty="0">
              <a:solidFill>
                <a:prstClr val="black"/>
              </a:solidFill>
              <a:ea typeface="微軟正黑體" panose="020B0604030504040204" pitchFamily="34" charset="-120"/>
            </a:endParaRPr>
          </a:p>
          <a:p>
            <a:pPr defTabSz="609585"/>
            <a:r>
              <a:rPr lang="zh-TW" altLang="en-US" sz="2400" b="1" dirty="0">
                <a:solidFill>
                  <a:prstClr val="black"/>
                </a:solidFill>
                <a:ea typeface="微軟正黑體" panose="020B0604030504040204" pitchFamily="34" charset="-120"/>
              </a:rPr>
              <a:t>廣告與以下字詞相符</a:t>
            </a:r>
            <a:r>
              <a:rPr lang="en-US" sz="2400" dirty="0">
                <a:solidFill>
                  <a:prstClr val="black"/>
                </a:solidFill>
                <a:ea typeface="微軟正黑體" panose="020B0604030504040204" pitchFamily="34" charset="-120"/>
              </a:rPr>
              <a:t/>
            </a:r>
            <a:br>
              <a:rPr lang="en-US" sz="2400" dirty="0">
                <a:solidFill>
                  <a:prstClr val="black"/>
                </a:solidFill>
                <a:ea typeface="微軟正黑體" panose="020B0604030504040204" pitchFamily="34" charset="-120"/>
              </a:rPr>
            </a:br>
            <a:r>
              <a:rPr lang="zh-TW" altLang="en-US" sz="2400" dirty="0">
                <a:solidFill>
                  <a:prstClr val="black"/>
                </a:solidFill>
                <a:ea typeface="微軟正黑體" panose="020B0604030504040204" pitchFamily="34" charset="-120"/>
              </a:rPr>
              <a:t>公司名字、網站、聯絡資訊、關鍵字、評論、標籤</a:t>
            </a:r>
            <a:r>
              <a:rPr lang="en-US" altLang="zh-TW" sz="2400" dirty="0">
                <a:solidFill>
                  <a:prstClr val="black"/>
                </a:solidFill>
                <a:ea typeface="微軟正黑體" panose="020B0604030504040204" pitchFamily="34" charset="-120"/>
              </a:rPr>
              <a:t>”</a:t>
            </a:r>
            <a:r>
              <a:rPr lang="zh-TW" altLang="en-US" sz="2400" dirty="0">
                <a:solidFill>
                  <a:prstClr val="black"/>
                </a:solidFill>
                <a:ea typeface="微軟正黑體" panose="020B0604030504040204" pitchFamily="34" charset="-120"/>
              </a:rPr>
              <a:t>廣告</a:t>
            </a:r>
            <a:r>
              <a:rPr lang="en-US" altLang="zh-TW" sz="2400" dirty="0">
                <a:solidFill>
                  <a:prstClr val="black"/>
                </a:solidFill>
                <a:ea typeface="微軟正黑體" panose="020B0604030504040204" pitchFamily="34" charset="-120"/>
              </a:rPr>
              <a:t>”</a:t>
            </a:r>
            <a:endParaRPr lang="en-US" sz="2400" dirty="0">
              <a:solidFill>
                <a:prstClr val="black"/>
              </a:solidFill>
              <a:ea typeface="微軟正黑體" panose="020B0604030504040204" pitchFamily="34" charset="-120"/>
            </a:endParaRPr>
          </a:p>
          <a:p>
            <a:pPr defTabSz="609585"/>
            <a:endParaRPr lang="en-US" sz="2400" dirty="0">
              <a:solidFill>
                <a:prstClr val="black"/>
              </a:solidFill>
              <a:ea typeface="微軟正黑體" panose="020B0604030504040204" pitchFamily="34" charset="-120"/>
            </a:endParaRPr>
          </a:p>
          <a:p>
            <a:pPr defTabSz="609585"/>
            <a:endParaRPr lang="en-US" sz="2400" dirty="0">
              <a:solidFill>
                <a:prstClr val="black"/>
              </a:solidFill>
              <a:ea typeface="微軟正黑體" panose="020B0604030504040204" pitchFamily="34" charset="-120"/>
            </a:endParaRPr>
          </a:p>
        </p:txBody>
      </p:sp>
      <p:grpSp>
        <p:nvGrpSpPr>
          <p:cNvPr id="10" name="群組 9"/>
          <p:cNvGrpSpPr/>
          <p:nvPr/>
        </p:nvGrpSpPr>
        <p:grpSpPr>
          <a:xfrm>
            <a:off x="735734" y="1537040"/>
            <a:ext cx="5781041" cy="5155013"/>
            <a:chOff x="-294261" y="0"/>
            <a:chExt cx="7515225" cy="6701402"/>
          </a:xfrm>
        </p:grpSpPr>
        <p:pic>
          <p:nvPicPr>
            <p:cNvPr id="6" name="圖片 5"/>
            <p:cNvPicPr>
              <a:picLocks noChangeAspect="1"/>
            </p:cNvPicPr>
            <p:nvPr/>
          </p:nvPicPr>
          <p:blipFill>
            <a:blip r:embed="rId3"/>
            <a:stretch>
              <a:fillRect/>
            </a:stretch>
          </p:blipFill>
          <p:spPr>
            <a:xfrm>
              <a:off x="-148400" y="0"/>
              <a:ext cx="7223505" cy="3339077"/>
            </a:xfrm>
            <a:prstGeom prst="rect">
              <a:avLst/>
            </a:prstGeom>
          </p:spPr>
        </p:pic>
        <p:pic>
          <p:nvPicPr>
            <p:cNvPr id="9" name="圖片 8"/>
            <p:cNvPicPr>
              <a:picLocks noChangeAspect="1"/>
            </p:cNvPicPr>
            <p:nvPr/>
          </p:nvPicPr>
          <p:blipFill>
            <a:blip r:embed="rId4"/>
            <a:stretch>
              <a:fillRect/>
            </a:stretch>
          </p:blipFill>
          <p:spPr>
            <a:xfrm>
              <a:off x="-294261" y="3339077"/>
              <a:ext cx="7515225" cy="3362325"/>
            </a:xfrm>
            <a:prstGeom prst="rect">
              <a:avLst/>
            </a:prstGeom>
          </p:spPr>
        </p:pic>
      </p:grpSp>
    </p:spTree>
    <p:extLst>
      <p:ext uri="{BB962C8B-B14F-4D97-AF65-F5344CB8AC3E}">
        <p14:creationId xmlns:p14="http://schemas.microsoft.com/office/powerpoint/2010/main" val="33818675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346" y="225121"/>
            <a:ext cx="11731319" cy="10795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609585"/>
            <a:endParaRPr lang="en-US" sz="2400" dirty="0">
              <a:solidFill>
                <a:prstClr val="white"/>
              </a:solidFill>
            </a:endParaRPr>
          </a:p>
        </p:txBody>
      </p:sp>
      <p:sp>
        <p:nvSpPr>
          <p:cNvPr id="3" name="Rectangle 2"/>
          <p:cNvSpPr/>
          <p:nvPr/>
        </p:nvSpPr>
        <p:spPr>
          <a:xfrm>
            <a:off x="1047751" y="457540"/>
            <a:ext cx="10023056" cy="666784"/>
          </a:xfrm>
          <a:prstGeom prst="rect">
            <a:avLst/>
          </a:prstGeom>
          <a:noFill/>
        </p:spPr>
        <p:txBody>
          <a:bodyPr wrap="square" lIns="91415" tIns="45719" rIns="91415" bIns="45719">
            <a:spAutoFit/>
          </a:bodyPr>
          <a:lstStyle/>
          <a:p>
            <a:pPr algn="ctr" defTabSz="609585">
              <a:tabLst>
                <a:tab pos="114262" algn="l"/>
              </a:tabLst>
            </a:pPr>
            <a:r>
              <a:rPr lang="zh-TW" altLang="en-US" sz="3733" cap="all" dirty="0">
                <a:solidFill>
                  <a:prstClr val="white"/>
                </a:solidFill>
                <a:ea typeface="Calibri" charset="0"/>
                <a:cs typeface="Calibri" charset="0"/>
              </a:rPr>
              <a:t>本地商家名單</a:t>
            </a:r>
            <a:endParaRPr lang="en-US" sz="3733" cap="all" dirty="0">
              <a:solidFill>
                <a:prstClr val="white"/>
              </a:solidFill>
              <a:ea typeface="Calibri" charset="0"/>
              <a:cs typeface="Calibri" charset="0"/>
            </a:endParaRPr>
          </a:p>
        </p:txBody>
      </p:sp>
      <p:sp>
        <p:nvSpPr>
          <p:cNvPr id="5" name="TextBox 4"/>
          <p:cNvSpPr txBox="1"/>
          <p:nvPr/>
        </p:nvSpPr>
        <p:spPr>
          <a:xfrm>
            <a:off x="7135906" y="1912122"/>
            <a:ext cx="4814759" cy="4524315"/>
          </a:xfrm>
          <a:prstGeom prst="rect">
            <a:avLst/>
          </a:prstGeom>
          <a:noFill/>
        </p:spPr>
        <p:txBody>
          <a:bodyPr wrap="square" rtlCol="0">
            <a:spAutoFit/>
          </a:bodyPr>
          <a:lstStyle/>
          <a:p>
            <a:pPr defTabSz="609585"/>
            <a:r>
              <a:rPr lang="zh-TW" altLang="en-US" sz="2400" b="1" dirty="0">
                <a:solidFill>
                  <a:prstClr val="black"/>
                </a:solidFill>
                <a:ea typeface="微軟正黑體" panose="020B0604030504040204" pitchFamily="34" charset="-120"/>
              </a:rPr>
              <a:t>自然排序</a:t>
            </a:r>
            <a:endParaRPr lang="en-US" sz="2400" b="1" dirty="0">
              <a:solidFill>
                <a:prstClr val="black"/>
              </a:solidFill>
              <a:ea typeface="微軟正黑體" panose="020B0604030504040204" pitchFamily="34" charset="-120"/>
            </a:endParaRPr>
          </a:p>
          <a:p>
            <a:pPr defTabSz="609585"/>
            <a:r>
              <a:rPr lang="zh-TW" altLang="en-US" sz="2400" dirty="0">
                <a:solidFill>
                  <a:prstClr val="black"/>
                </a:solidFill>
                <a:ea typeface="微軟正黑體" panose="020B0604030504040204" pitchFamily="34" charset="-120"/>
              </a:rPr>
              <a:t>顯示所有相關的結果</a:t>
            </a:r>
            <a:endParaRPr lang="en-US" altLang="zh-TW" sz="2400" dirty="0">
              <a:solidFill>
                <a:prstClr val="black"/>
              </a:solidFill>
              <a:ea typeface="微軟正黑體" panose="020B0604030504040204" pitchFamily="34" charset="-120"/>
            </a:endParaRPr>
          </a:p>
          <a:p>
            <a:pPr defTabSz="609585"/>
            <a:r>
              <a:rPr lang="en-US" sz="2400" dirty="0">
                <a:solidFill>
                  <a:prstClr val="black"/>
                </a:solidFill>
                <a:ea typeface="微軟正黑體" panose="020B0604030504040204" pitchFamily="34" charset="-120"/>
              </a:rPr>
              <a:t> (</a:t>
            </a:r>
            <a:r>
              <a:rPr lang="zh-TW" altLang="en-US" sz="2400" dirty="0">
                <a:solidFill>
                  <a:prstClr val="black"/>
                </a:solidFill>
                <a:ea typeface="微軟正黑體" panose="020B0604030504040204" pitchFamily="34" charset="-120"/>
              </a:rPr>
              <a:t>例如</a:t>
            </a:r>
            <a:r>
              <a:rPr lang="en-US" sz="2400" dirty="0">
                <a:solidFill>
                  <a:prstClr val="black"/>
                </a:solidFill>
                <a:ea typeface="微軟正黑體" panose="020B0604030504040204" pitchFamily="34" charset="-120"/>
              </a:rPr>
              <a:t>:</a:t>
            </a:r>
            <a:r>
              <a:rPr lang="zh-TW" altLang="en-US" sz="2400" dirty="0">
                <a:solidFill>
                  <a:prstClr val="black"/>
                </a:solidFill>
                <a:ea typeface="微軟正黑體" panose="020B0604030504040204" pitchFamily="34" charset="-120"/>
              </a:rPr>
              <a:t>咖啡豆</a:t>
            </a:r>
            <a:r>
              <a:rPr lang="en-US" sz="2400" dirty="0">
                <a:solidFill>
                  <a:prstClr val="black"/>
                </a:solidFill>
                <a:ea typeface="微軟正黑體" panose="020B0604030504040204" pitchFamily="34" charset="-120"/>
              </a:rPr>
              <a:t>)</a:t>
            </a:r>
          </a:p>
          <a:p>
            <a:pPr defTabSz="609585"/>
            <a:endParaRPr lang="en-US" sz="2400" dirty="0">
              <a:solidFill>
                <a:prstClr val="black"/>
              </a:solidFill>
              <a:ea typeface="微軟正黑體" panose="020B0604030504040204" pitchFamily="34" charset="-120"/>
            </a:endParaRPr>
          </a:p>
          <a:p>
            <a:pPr defTabSz="609585"/>
            <a:r>
              <a:rPr lang="zh-TW" altLang="en-US" sz="2400" dirty="0">
                <a:solidFill>
                  <a:prstClr val="black"/>
                </a:solidFill>
                <a:ea typeface="微軟正黑體" panose="020B0604030504040204" pitchFamily="34" charset="-120"/>
              </a:rPr>
              <a:t>出現在廣告之下</a:t>
            </a:r>
            <a:endParaRPr lang="en-US" sz="2400" dirty="0">
              <a:solidFill>
                <a:prstClr val="black"/>
              </a:solidFill>
              <a:ea typeface="微軟正黑體" panose="020B0604030504040204" pitchFamily="34" charset="-120"/>
            </a:endParaRPr>
          </a:p>
          <a:p>
            <a:pPr defTabSz="609585"/>
            <a:endParaRPr lang="en-US" sz="2400" b="1" dirty="0">
              <a:solidFill>
                <a:prstClr val="black"/>
              </a:solidFill>
              <a:ea typeface="微軟正黑體" panose="020B0604030504040204" pitchFamily="34" charset="-120"/>
            </a:endParaRPr>
          </a:p>
          <a:p>
            <a:pPr defTabSz="609585"/>
            <a:r>
              <a:rPr lang="zh-TW" altLang="en-US" sz="2400" b="1" dirty="0">
                <a:solidFill>
                  <a:prstClr val="black"/>
                </a:solidFill>
                <a:ea typeface="微軟正黑體" panose="020B0604030504040204" pitchFamily="34" charset="-120"/>
              </a:rPr>
              <a:t>本地商家排列與以下字詞相符</a:t>
            </a:r>
            <a:endParaRPr lang="en-US" sz="2400" b="1" dirty="0">
              <a:solidFill>
                <a:prstClr val="black"/>
              </a:solidFill>
              <a:ea typeface="微軟正黑體" panose="020B0604030504040204" pitchFamily="34" charset="-120"/>
            </a:endParaRPr>
          </a:p>
          <a:p>
            <a:pPr defTabSz="609585"/>
            <a:r>
              <a:rPr lang="zh-TW" altLang="en-US" sz="2400" dirty="0">
                <a:solidFill>
                  <a:prstClr val="black"/>
                </a:solidFill>
                <a:ea typeface="微軟正黑體" panose="020B0604030504040204" pitchFamily="34" charset="-120"/>
              </a:rPr>
              <a:t>商家名字、網站、聯絡資訊、</a:t>
            </a:r>
            <a:r>
              <a:rPr lang="en-US" altLang="zh-TW" sz="2400" dirty="0">
                <a:solidFill>
                  <a:prstClr val="black"/>
                </a:solidFill>
                <a:ea typeface="微軟正黑體" panose="020B0604030504040204" pitchFamily="34" charset="-120"/>
              </a:rPr>
              <a:t>Google</a:t>
            </a:r>
            <a:r>
              <a:rPr lang="zh-TW" altLang="en-US" sz="2400" dirty="0">
                <a:solidFill>
                  <a:prstClr val="black"/>
                </a:solidFill>
                <a:ea typeface="微軟正黑體" panose="020B0604030504040204" pitchFamily="34" charset="-120"/>
              </a:rPr>
              <a:t>地圖位置、評論、當你點選更多地點，你可以看到更多資料</a:t>
            </a:r>
            <a:endParaRPr lang="en-US" sz="2400" dirty="0">
              <a:solidFill>
                <a:prstClr val="black"/>
              </a:solidFill>
              <a:ea typeface="微軟正黑體" panose="020B0604030504040204" pitchFamily="34" charset="-120"/>
            </a:endParaRPr>
          </a:p>
          <a:p>
            <a:pPr defTabSz="609585"/>
            <a:endParaRPr lang="en-US" sz="2400" dirty="0">
              <a:solidFill>
                <a:prstClr val="black"/>
              </a:solidFill>
              <a:ea typeface="微軟正黑體" panose="020B0604030504040204" pitchFamily="34" charset="-120"/>
            </a:endParaRPr>
          </a:p>
          <a:p>
            <a:pPr defTabSz="609585"/>
            <a:endParaRPr lang="en-US" sz="2400" dirty="0">
              <a:solidFill>
                <a:prstClr val="black"/>
              </a:solidFill>
              <a:ea typeface="微軟正黑體" panose="020B0604030504040204" pitchFamily="34" charset="-120"/>
            </a:endParaRPr>
          </a:p>
        </p:txBody>
      </p:sp>
      <p:pic>
        <p:nvPicPr>
          <p:cNvPr id="4" name="圖片 3"/>
          <p:cNvPicPr>
            <a:picLocks noChangeAspect="1"/>
          </p:cNvPicPr>
          <p:nvPr/>
        </p:nvPicPr>
        <p:blipFill>
          <a:blip r:embed="rId3"/>
          <a:stretch>
            <a:fillRect/>
          </a:stretch>
        </p:blipFill>
        <p:spPr>
          <a:xfrm>
            <a:off x="568254" y="1537040"/>
            <a:ext cx="5708100" cy="5087280"/>
          </a:xfrm>
          <a:prstGeom prst="rect">
            <a:avLst/>
          </a:prstGeom>
        </p:spPr>
      </p:pic>
    </p:spTree>
    <p:extLst>
      <p:ext uri="{BB962C8B-B14F-4D97-AF65-F5344CB8AC3E}">
        <p14:creationId xmlns:p14="http://schemas.microsoft.com/office/powerpoint/2010/main" val="28952998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08800" y="1771869"/>
            <a:ext cx="5283200" cy="3957300"/>
          </a:xfrm>
          <a:prstGeom prst="rect">
            <a:avLst/>
          </a:prstGeom>
        </p:spPr>
      </p:pic>
      <p:sp>
        <p:nvSpPr>
          <p:cNvPr id="7" name="Rectangle 6"/>
          <p:cNvSpPr/>
          <p:nvPr/>
        </p:nvSpPr>
        <p:spPr>
          <a:xfrm>
            <a:off x="219346" y="225121"/>
            <a:ext cx="11731319" cy="10795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609585"/>
            <a:endParaRPr lang="en-US" sz="2400" dirty="0">
              <a:solidFill>
                <a:prstClr val="white"/>
              </a:solidFill>
            </a:endParaRPr>
          </a:p>
        </p:txBody>
      </p:sp>
      <p:sp>
        <p:nvSpPr>
          <p:cNvPr id="8" name="Rectangle 7"/>
          <p:cNvSpPr/>
          <p:nvPr/>
        </p:nvSpPr>
        <p:spPr>
          <a:xfrm>
            <a:off x="1047751" y="457540"/>
            <a:ext cx="10023056" cy="666784"/>
          </a:xfrm>
          <a:prstGeom prst="rect">
            <a:avLst/>
          </a:prstGeom>
          <a:noFill/>
        </p:spPr>
        <p:txBody>
          <a:bodyPr wrap="square" lIns="91415" tIns="45719" rIns="91415" bIns="45719">
            <a:spAutoFit/>
          </a:bodyPr>
          <a:lstStyle/>
          <a:p>
            <a:pPr algn="ctr" defTabSz="609585">
              <a:tabLst>
                <a:tab pos="114262" algn="l"/>
              </a:tabLst>
            </a:pPr>
            <a:r>
              <a:rPr lang="zh-TW" altLang="en-US" sz="3733" cap="all" dirty="0">
                <a:solidFill>
                  <a:prstClr val="white"/>
                </a:solidFill>
                <a:ea typeface="Calibri" charset="0"/>
                <a:cs typeface="Calibri" charset="0"/>
              </a:rPr>
              <a:t>出現好的本地排名的方法</a:t>
            </a:r>
            <a:endParaRPr lang="en-US" sz="3733" cap="all" dirty="0">
              <a:solidFill>
                <a:prstClr val="white"/>
              </a:solidFill>
              <a:ea typeface="Calibri" charset="0"/>
              <a:cs typeface="Calibri" charset="0"/>
            </a:endParaRPr>
          </a:p>
        </p:txBody>
      </p:sp>
      <p:sp>
        <p:nvSpPr>
          <p:cNvPr id="6" name="Rectangle 5"/>
          <p:cNvSpPr/>
          <p:nvPr/>
        </p:nvSpPr>
        <p:spPr>
          <a:xfrm>
            <a:off x="456715" y="2004433"/>
            <a:ext cx="8128000" cy="2541978"/>
          </a:xfrm>
          <a:prstGeom prst="rect">
            <a:avLst/>
          </a:prstGeom>
        </p:spPr>
        <p:txBody>
          <a:bodyPr wrap="square">
            <a:spAutoFit/>
          </a:bodyPr>
          <a:lstStyle/>
          <a:p>
            <a:pPr defTabSz="812760">
              <a:spcAft>
                <a:spcPts val="2133"/>
              </a:spcAft>
            </a:pPr>
            <a:r>
              <a:rPr lang="zh-TW" altLang="en-US" sz="2667" b="1" dirty="0">
                <a:ln w="3175">
                  <a:noFill/>
                </a:ln>
                <a:solidFill>
                  <a:prstClr val="black"/>
                </a:solidFill>
                <a:ea typeface="微軟正黑體" panose="020B0604030504040204" pitchFamily="34" charset="-120"/>
                <a:cs typeface="Arial" pitchFamily="34" charset="0"/>
              </a:rPr>
              <a:t>確認您的</a:t>
            </a:r>
            <a:r>
              <a:rPr lang="zh-TW" altLang="en-US" sz="2667" b="1" dirty="0" smtClean="0">
                <a:ln w="3175">
                  <a:noFill/>
                </a:ln>
                <a:solidFill>
                  <a:prstClr val="black"/>
                </a:solidFill>
                <a:ea typeface="微軟正黑體" panose="020B0604030504040204" pitchFamily="34" charset="-120"/>
                <a:cs typeface="Arial" pitchFamily="34" charset="0"/>
              </a:rPr>
              <a:t>排名</a:t>
            </a:r>
            <a:r>
              <a:rPr lang="en-US" altLang="zh-TW" sz="2667" b="1" dirty="0" smtClean="0">
                <a:ln w="3175">
                  <a:noFill/>
                </a:ln>
                <a:solidFill>
                  <a:prstClr val="black"/>
                </a:solidFill>
                <a:ea typeface="微軟正黑體" panose="020B0604030504040204" pitchFamily="34" charset="-120"/>
                <a:cs typeface="Arial" pitchFamily="34" charset="0"/>
              </a:rPr>
              <a:t>!</a:t>
            </a:r>
            <a:endParaRPr lang="en-US" altLang="zh-TW" sz="2667" b="1" dirty="0">
              <a:ln w="3175">
                <a:noFill/>
              </a:ln>
              <a:solidFill>
                <a:prstClr val="black"/>
              </a:solidFill>
              <a:ea typeface="微軟正黑體" panose="020B0604030504040204" pitchFamily="34" charset="-120"/>
              <a:cs typeface="Arial" pitchFamily="34" charset="0"/>
            </a:endParaRPr>
          </a:p>
          <a:p>
            <a:pPr defTabSz="812760">
              <a:spcAft>
                <a:spcPts val="2133"/>
              </a:spcAft>
            </a:pPr>
            <a:r>
              <a:rPr lang="zh-TW" altLang="en-US" sz="2667" dirty="0">
                <a:ln w="3175">
                  <a:noFill/>
                </a:ln>
                <a:solidFill>
                  <a:prstClr val="black"/>
                </a:solidFill>
                <a:ea typeface="微軟正黑體" panose="020B0604030504040204" pitchFamily="34" charset="-120"/>
                <a:cs typeface="Arial" pitchFamily="34" charset="0"/>
              </a:rPr>
              <a:t>根據</a:t>
            </a:r>
            <a:r>
              <a:rPr lang="en-US" altLang="zh-TW" sz="2667" dirty="0">
                <a:ln w="3175">
                  <a:noFill/>
                </a:ln>
                <a:solidFill>
                  <a:prstClr val="black"/>
                </a:solidFill>
                <a:ea typeface="微軟正黑體" panose="020B0604030504040204" pitchFamily="34" charset="-120"/>
                <a:cs typeface="Arial" pitchFamily="34" charset="0"/>
              </a:rPr>
              <a:t>Constant Contact</a:t>
            </a:r>
            <a:r>
              <a:rPr lang="zh-TW" altLang="en-US" sz="2667" dirty="0">
                <a:ln w="3175">
                  <a:noFill/>
                </a:ln>
                <a:solidFill>
                  <a:prstClr val="black"/>
                </a:solidFill>
                <a:ea typeface="微軟正黑體" panose="020B0604030504040204" pitchFamily="34" charset="-120"/>
                <a:cs typeface="Arial" pitchFamily="34" charset="0"/>
              </a:rPr>
              <a:t>調查</a:t>
            </a:r>
            <a:r>
              <a:rPr lang="en-US" altLang="zh-TW" sz="2667" dirty="0">
                <a:ln w="3175">
                  <a:noFill/>
                </a:ln>
                <a:solidFill>
                  <a:prstClr val="black"/>
                </a:solidFill>
                <a:ea typeface="微軟正黑體" panose="020B0604030504040204" pitchFamily="34" charset="-120"/>
                <a:cs typeface="Arial" pitchFamily="34" charset="0"/>
              </a:rPr>
              <a:t>350</a:t>
            </a:r>
            <a:r>
              <a:rPr lang="zh-TW" altLang="en-US" sz="2667" dirty="0">
                <a:ln w="3175">
                  <a:noFill/>
                </a:ln>
                <a:solidFill>
                  <a:prstClr val="black"/>
                </a:solidFill>
                <a:ea typeface="微軟正黑體" panose="020B0604030504040204" pitchFamily="34" charset="-120"/>
                <a:cs typeface="Arial" pitchFamily="34" charset="0"/>
              </a:rPr>
              <a:t>個商家</a:t>
            </a:r>
            <a:endParaRPr lang="en-US" sz="2667" dirty="0">
              <a:ln w="3175">
                <a:noFill/>
              </a:ln>
              <a:solidFill>
                <a:prstClr val="black"/>
              </a:solidFill>
              <a:ea typeface="微軟正黑體" panose="020B0604030504040204" pitchFamily="34" charset="-120"/>
              <a:cs typeface="Arial" pitchFamily="34" charset="0"/>
            </a:endParaRPr>
          </a:p>
          <a:p>
            <a:pPr defTabSz="812760">
              <a:spcAft>
                <a:spcPts val="2133"/>
              </a:spcAft>
            </a:pPr>
            <a:r>
              <a:rPr lang="en-US" sz="2667" dirty="0">
                <a:ln w="3175">
                  <a:noFill/>
                </a:ln>
                <a:solidFill>
                  <a:prstClr val="black"/>
                </a:solidFill>
                <a:ea typeface="微軟正黑體" panose="020B0604030504040204" pitchFamily="34" charset="-120"/>
                <a:cs typeface="Arial" pitchFamily="34" charset="0"/>
              </a:rPr>
              <a:t>50%</a:t>
            </a:r>
            <a:r>
              <a:rPr lang="zh-TW" altLang="en-US" sz="2667" dirty="0">
                <a:ln w="3175">
                  <a:noFill/>
                </a:ln>
                <a:solidFill>
                  <a:prstClr val="black"/>
                </a:solidFill>
                <a:ea typeface="微軟正黑體" panose="020B0604030504040204" pitchFamily="34" charset="-120"/>
                <a:cs typeface="Arial" pitchFamily="34" charset="0"/>
              </a:rPr>
              <a:t>商家出現不正確的排名</a:t>
            </a:r>
            <a:endParaRPr lang="en-US" sz="2667" dirty="0">
              <a:ln w="3175">
                <a:noFill/>
              </a:ln>
              <a:solidFill>
                <a:prstClr val="black"/>
              </a:solidFill>
              <a:ea typeface="微軟正黑體" panose="020B0604030504040204" pitchFamily="34" charset="-120"/>
              <a:cs typeface="Arial" pitchFamily="34" charset="0"/>
            </a:endParaRPr>
          </a:p>
          <a:p>
            <a:pPr defTabSz="812760">
              <a:spcAft>
                <a:spcPts val="2133"/>
              </a:spcAft>
            </a:pPr>
            <a:r>
              <a:rPr lang="en-US" sz="2667" dirty="0">
                <a:ln w="3175">
                  <a:noFill/>
                </a:ln>
                <a:solidFill>
                  <a:prstClr val="black"/>
                </a:solidFill>
                <a:ea typeface="微軟正黑體" panose="020B0604030504040204" pitchFamily="34" charset="-120"/>
                <a:cs typeface="Arial" pitchFamily="34" charset="0"/>
              </a:rPr>
              <a:t>49%</a:t>
            </a:r>
            <a:r>
              <a:rPr lang="zh-TW" altLang="en-US" sz="2667" dirty="0">
                <a:ln w="3175">
                  <a:noFill/>
                </a:ln>
                <a:solidFill>
                  <a:prstClr val="black"/>
                </a:solidFill>
                <a:ea typeface="微軟正黑體" panose="020B0604030504040204" pitchFamily="34" charset="-120"/>
                <a:cs typeface="Arial" pitchFamily="34" charset="0"/>
              </a:rPr>
              <a:t>商家從來不確認他們的排名</a:t>
            </a:r>
            <a:endParaRPr lang="en-US" sz="2667" dirty="0">
              <a:ln w="3175">
                <a:noFill/>
              </a:ln>
              <a:solidFill>
                <a:prstClr val="black"/>
              </a:solidFill>
              <a:ea typeface="微軟正黑體" panose="020B0604030504040204" pitchFamily="34" charset="-120"/>
              <a:cs typeface="Arial" pitchFamily="34" charset="0"/>
            </a:endParaRPr>
          </a:p>
        </p:txBody>
      </p:sp>
    </p:spTree>
    <p:extLst>
      <p:ext uri="{BB962C8B-B14F-4D97-AF65-F5344CB8AC3E}">
        <p14:creationId xmlns:p14="http://schemas.microsoft.com/office/powerpoint/2010/main" val="354153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346" y="225121"/>
            <a:ext cx="11731319" cy="10795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609585"/>
            <a:endParaRPr lang="en-US" sz="2400" dirty="0">
              <a:solidFill>
                <a:prstClr val="white"/>
              </a:solidFill>
            </a:endParaRPr>
          </a:p>
        </p:txBody>
      </p:sp>
      <p:sp>
        <p:nvSpPr>
          <p:cNvPr id="3" name="Rectangle 2"/>
          <p:cNvSpPr/>
          <p:nvPr/>
        </p:nvSpPr>
        <p:spPr>
          <a:xfrm>
            <a:off x="1047751" y="457540"/>
            <a:ext cx="10023056" cy="666784"/>
          </a:xfrm>
          <a:prstGeom prst="rect">
            <a:avLst/>
          </a:prstGeom>
          <a:noFill/>
        </p:spPr>
        <p:txBody>
          <a:bodyPr wrap="square" lIns="91415" tIns="45719" rIns="91415" bIns="45719">
            <a:spAutoFit/>
          </a:bodyPr>
          <a:lstStyle/>
          <a:p>
            <a:pPr algn="ctr" defTabSz="609585">
              <a:tabLst>
                <a:tab pos="114262" algn="l"/>
              </a:tabLst>
            </a:pPr>
            <a:r>
              <a:rPr lang="zh-TW" altLang="en-US" sz="3733" cap="all" dirty="0">
                <a:solidFill>
                  <a:prstClr val="white"/>
                </a:solidFill>
                <a:ea typeface="Calibri" charset="0"/>
                <a:cs typeface="Calibri" charset="0"/>
              </a:rPr>
              <a:t>自然排序的位置</a:t>
            </a:r>
            <a:endParaRPr lang="en-US" sz="3733" cap="all" dirty="0">
              <a:solidFill>
                <a:prstClr val="white"/>
              </a:solidFill>
              <a:ea typeface="Calibri" charset="0"/>
              <a:cs typeface="Calibri" charset="0"/>
            </a:endParaRPr>
          </a:p>
        </p:txBody>
      </p:sp>
      <p:sp>
        <p:nvSpPr>
          <p:cNvPr id="5" name="TextBox 4"/>
          <p:cNvSpPr txBox="1"/>
          <p:nvPr/>
        </p:nvSpPr>
        <p:spPr>
          <a:xfrm>
            <a:off x="6924946" y="1556229"/>
            <a:ext cx="5267055" cy="4524315"/>
          </a:xfrm>
          <a:prstGeom prst="rect">
            <a:avLst/>
          </a:prstGeom>
          <a:noFill/>
        </p:spPr>
        <p:txBody>
          <a:bodyPr wrap="square" rtlCol="0">
            <a:spAutoFit/>
          </a:bodyPr>
          <a:lstStyle/>
          <a:p>
            <a:pPr defTabSz="609585"/>
            <a:r>
              <a:rPr lang="zh-TW" altLang="en-US" sz="2400" b="1" dirty="0">
                <a:solidFill>
                  <a:prstClr val="black"/>
                </a:solidFill>
                <a:ea typeface="微軟正黑體" panose="020B0604030504040204" pitchFamily="34" charset="-120"/>
              </a:rPr>
              <a:t>其他排序結果與以下字詞相符</a:t>
            </a:r>
            <a:endParaRPr lang="en-US" sz="2400" b="1" dirty="0">
              <a:solidFill>
                <a:prstClr val="black"/>
              </a:solidFill>
              <a:ea typeface="微軟正黑體" panose="020B0604030504040204" pitchFamily="34" charset="-120"/>
            </a:endParaRPr>
          </a:p>
          <a:p>
            <a:pPr defTabSz="609585"/>
            <a:r>
              <a:rPr lang="zh-TW" altLang="en-US" sz="2400" dirty="0">
                <a:solidFill>
                  <a:prstClr val="black"/>
                </a:solidFill>
                <a:ea typeface="微軟正黑體" panose="020B0604030504040204" pitchFamily="34" charset="-120"/>
              </a:rPr>
              <a:t>商家名字、網站、聯絡資訊和關鍵字</a:t>
            </a:r>
            <a:r>
              <a:rPr lang="en-US" altLang="zh-TW" sz="2400" dirty="0">
                <a:solidFill>
                  <a:prstClr val="black"/>
                </a:solidFill>
                <a:ea typeface="微軟正黑體" panose="020B0604030504040204" pitchFamily="34" charset="-120"/>
              </a:rPr>
              <a:t>/</a:t>
            </a:r>
            <a:r>
              <a:rPr lang="zh-TW" altLang="en-US" sz="2400" dirty="0">
                <a:solidFill>
                  <a:prstClr val="black"/>
                </a:solidFill>
                <a:ea typeface="微軟正黑體" panose="020B0604030504040204" pitchFamily="34" charset="-120"/>
              </a:rPr>
              <a:t>評論</a:t>
            </a:r>
            <a:endParaRPr lang="en-US" sz="2400" dirty="0">
              <a:solidFill>
                <a:prstClr val="black"/>
              </a:solidFill>
              <a:ea typeface="微軟正黑體" panose="020B0604030504040204" pitchFamily="34" charset="-120"/>
            </a:endParaRPr>
          </a:p>
          <a:p>
            <a:pPr defTabSz="609585"/>
            <a:endParaRPr lang="en-US" sz="2400" dirty="0">
              <a:solidFill>
                <a:prstClr val="black"/>
              </a:solidFill>
              <a:ea typeface="微軟正黑體" panose="020B0604030504040204" pitchFamily="34" charset="-120"/>
            </a:endParaRPr>
          </a:p>
          <a:p>
            <a:pPr defTabSz="609585"/>
            <a:r>
              <a:rPr lang="zh-TW" altLang="en-US" sz="2400" dirty="0">
                <a:solidFill>
                  <a:prstClr val="black"/>
                </a:solidFill>
                <a:ea typeface="微軟正黑體" panose="020B0604030504040204" pitchFamily="34" charset="-120"/>
              </a:rPr>
              <a:t>出現在廣告之後 </a:t>
            </a:r>
            <a:r>
              <a:rPr lang="en-US" altLang="zh-TW" sz="2400" dirty="0">
                <a:solidFill>
                  <a:prstClr val="black"/>
                </a:solidFill>
                <a:ea typeface="微軟正黑體" panose="020B0604030504040204" pitchFamily="34" charset="-120"/>
              </a:rPr>
              <a:t>&amp;</a:t>
            </a:r>
            <a:r>
              <a:rPr lang="zh-TW" altLang="en-US" sz="2400" dirty="0">
                <a:solidFill>
                  <a:prstClr val="black"/>
                </a:solidFill>
                <a:ea typeface="微軟正黑體" panose="020B0604030504040204" pitchFamily="34" charset="-120"/>
              </a:rPr>
              <a:t> 本地排序</a:t>
            </a:r>
            <a:endParaRPr lang="en-US" sz="2400" dirty="0">
              <a:solidFill>
                <a:prstClr val="black"/>
              </a:solidFill>
              <a:ea typeface="微軟正黑體" panose="020B0604030504040204" pitchFamily="34" charset="-120"/>
            </a:endParaRPr>
          </a:p>
          <a:p>
            <a:pPr defTabSz="609585"/>
            <a:endParaRPr lang="en-US" sz="2400" dirty="0">
              <a:solidFill>
                <a:prstClr val="black"/>
              </a:solidFill>
              <a:ea typeface="微軟正黑體" panose="020B0604030504040204" pitchFamily="34" charset="-120"/>
            </a:endParaRPr>
          </a:p>
          <a:p>
            <a:pPr defTabSz="609585"/>
            <a:r>
              <a:rPr lang="zh-TW" altLang="en-US" sz="2400" b="1" dirty="0">
                <a:solidFill>
                  <a:prstClr val="black"/>
                </a:solidFill>
                <a:ea typeface="微軟正黑體" panose="020B0604030504040204" pitchFamily="34" charset="-120"/>
              </a:rPr>
              <a:t>自然排序結果</a:t>
            </a:r>
            <a:endParaRPr lang="en-US" sz="2400" b="1" dirty="0">
              <a:solidFill>
                <a:prstClr val="black"/>
              </a:solidFill>
              <a:ea typeface="微軟正黑體" panose="020B0604030504040204" pitchFamily="34" charset="-120"/>
            </a:endParaRPr>
          </a:p>
          <a:p>
            <a:pPr defTabSz="609585"/>
            <a:r>
              <a:rPr lang="zh-TW" altLang="en-US" sz="2400" dirty="0">
                <a:solidFill>
                  <a:prstClr val="black"/>
                </a:solidFill>
                <a:ea typeface="微軟正黑體" panose="020B0604030504040204" pitchFamily="34" charset="-120"/>
              </a:rPr>
              <a:t>你的網站頁面 </a:t>
            </a:r>
            <a:r>
              <a:rPr lang="en-US" sz="2400" dirty="0">
                <a:solidFill>
                  <a:prstClr val="black"/>
                </a:solidFill>
                <a:ea typeface="微軟正黑體" panose="020B0604030504040204" pitchFamily="34" charset="-120"/>
              </a:rPr>
              <a:t>(</a:t>
            </a:r>
            <a:r>
              <a:rPr lang="zh-TW" altLang="en-US" sz="2400" dirty="0">
                <a:solidFill>
                  <a:prstClr val="black"/>
                </a:solidFill>
                <a:ea typeface="微軟正黑體" panose="020B0604030504040204" pitchFamily="34" charset="-120"/>
              </a:rPr>
              <a:t>根據你的網站內容、頁面標籤、關鍵字</a:t>
            </a:r>
            <a:r>
              <a:rPr lang="en-US" sz="2400" dirty="0">
                <a:solidFill>
                  <a:prstClr val="black"/>
                </a:solidFill>
                <a:ea typeface="微軟正黑體" panose="020B0604030504040204" pitchFamily="34" charset="-120"/>
              </a:rPr>
              <a:t>) </a:t>
            </a:r>
            <a:br>
              <a:rPr lang="en-US" sz="2400" dirty="0">
                <a:solidFill>
                  <a:prstClr val="black"/>
                </a:solidFill>
                <a:ea typeface="微軟正黑體" panose="020B0604030504040204" pitchFamily="34" charset="-120"/>
              </a:rPr>
            </a:br>
            <a:r>
              <a:rPr lang="en-US" sz="2400" dirty="0">
                <a:solidFill>
                  <a:prstClr val="black"/>
                </a:solidFill>
                <a:ea typeface="微軟正黑體" panose="020B0604030504040204" pitchFamily="34" charset="-120"/>
              </a:rPr>
              <a:t/>
            </a:r>
            <a:br>
              <a:rPr lang="en-US" sz="2400" dirty="0">
                <a:solidFill>
                  <a:prstClr val="black"/>
                </a:solidFill>
                <a:ea typeface="微軟正黑體" panose="020B0604030504040204" pitchFamily="34" charset="-120"/>
              </a:rPr>
            </a:br>
            <a:r>
              <a:rPr lang="zh-TW" altLang="en-US" sz="2400" dirty="0">
                <a:solidFill>
                  <a:prstClr val="black"/>
                </a:solidFill>
                <a:ea typeface="微軟正黑體" panose="020B0604030504040204" pitchFamily="34" charset="-120"/>
              </a:rPr>
              <a:t>外部網站、評論網站、社群媒體、其他網站或有提及你生意的文章</a:t>
            </a:r>
            <a:endParaRPr lang="en-US" sz="2400" dirty="0">
              <a:solidFill>
                <a:prstClr val="black"/>
              </a:solidFill>
              <a:ea typeface="微軟正黑體" panose="020B0604030504040204" pitchFamily="34" charset="-120"/>
            </a:endParaRPr>
          </a:p>
        </p:txBody>
      </p:sp>
      <p:pic>
        <p:nvPicPr>
          <p:cNvPr id="4" name="圖片 3"/>
          <p:cNvPicPr>
            <a:picLocks noChangeAspect="1"/>
          </p:cNvPicPr>
          <p:nvPr/>
        </p:nvPicPr>
        <p:blipFill>
          <a:blip r:embed="rId3"/>
          <a:stretch>
            <a:fillRect/>
          </a:stretch>
        </p:blipFill>
        <p:spPr>
          <a:xfrm>
            <a:off x="584250" y="1356807"/>
            <a:ext cx="5565937" cy="5380111"/>
          </a:xfrm>
          <a:prstGeom prst="rect">
            <a:avLst/>
          </a:prstGeom>
        </p:spPr>
      </p:pic>
    </p:spTree>
    <p:extLst>
      <p:ext uri="{BB962C8B-B14F-4D97-AF65-F5344CB8AC3E}">
        <p14:creationId xmlns:p14="http://schemas.microsoft.com/office/powerpoint/2010/main" val="26342715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05776" y="14600"/>
            <a:ext cx="6086225" cy="6843400"/>
          </a:xfrm>
          <a:prstGeom prst="rect">
            <a:avLst/>
          </a:prstGeom>
        </p:spPr>
      </p:pic>
      <p:sp>
        <p:nvSpPr>
          <p:cNvPr id="3" name="Rectangle 2"/>
          <p:cNvSpPr/>
          <p:nvPr/>
        </p:nvSpPr>
        <p:spPr>
          <a:xfrm>
            <a:off x="1" y="0"/>
            <a:ext cx="6105775"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5" name="Rectangle 4"/>
          <p:cNvSpPr/>
          <p:nvPr/>
        </p:nvSpPr>
        <p:spPr>
          <a:xfrm>
            <a:off x="6479846" y="3055824"/>
            <a:ext cx="5462772" cy="3480443"/>
          </a:xfrm>
          <a:prstGeom prst="rect">
            <a:avLst/>
          </a:prstGeom>
          <a:solidFill>
            <a:srgbClr val="00B0F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4" name="TextBox 3"/>
          <p:cNvSpPr txBox="1"/>
          <p:nvPr/>
        </p:nvSpPr>
        <p:spPr>
          <a:xfrm>
            <a:off x="6595227" y="3542204"/>
            <a:ext cx="5177675" cy="2226507"/>
          </a:xfrm>
          <a:prstGeom prst="rect">
            <a:avLst/>
          </a:prstGeom>
          <a:noFill/>
        </p:spPr>
        <p:txBody>
          <a:bodyPr wrap="square" rtlCol="0">
            <a:spAutoFit/>
          </a:bodyPr>
          <a:lstStyle/>
          <a:p>
            <a:pPr defTabSz="609585">
              <a:spcBef>
                <a:spcPts val="800"/>
              </a:spcBef>
              <a:spcAft>
                <a:spcPts val="800"/>
              </a:spcAft>
            </a:pPr>
            <a:r>
              <a:rPr lang="zh-TW" altLang="en-US" sz="3467" dirty="0">
                <a:solidFill>
                  <a:prstClr val="white"/>
                </a:solidFill>
                <a:ea typeface="微軟正黑體" panose="020B0604030504040204" pitchFamily="34" charset="-120"/>
              </a:rPr>
              <a:t>當你在手機裝置上搜尋字詞時，</a:t>
            </a:r>
            <a:r>
              <a:rPr lang="en-US" altLang="zh-TW" sz="3467" dirty="0">
                <a:solidFill>
                  <a:prstClr val="white"/>
                </a:solidFill>
                <a:ea typeface="微軟正黑體" panose="020B0604030504040204" pitchFamily="34" charset="-120"/>
              </a:rPr>
              <a:t>GOOGLE</a:t>
            </a:r>
            <a:r>
              <a:rPr lang="zh-TW" altLang="en-US" sz="3467" dirty="0">
                <a:solidFill>
                  <a:prstClr val="white"/>
                </a:solidFill>
                <a:ea typeface="微軟正黑體" panose="020B0604030504040204" pitchFamily="34" charset="-120"/>
              </a:rPr>
              <a:t>的搜尋結果只會出現有手機版或是響應式設計的網站嗎</a:t>
            </a:r>
            <a:r>
              <a:rPr lang="en-US" altLang="zh-TW" sz="3467" dirty="0">
                <a:solidFill>
                  <a:prstClr val="white"/>
                </a:solidFill>
                <a:ea typeface="微軟正黑體" panose="020B0604030504040204" pitchFamily="34" charset="-120"/>
              </a:rPr>
              <a:t>?</a:t>
            </a:r>
            <a:endParaRPr lang="en-US" sz="3467" dirty="0">
              <a:solidFill>
                <a:prstClr val="white"/>
              </a:solidFill>
              <a:ea typeface="微軟正黑體" panose="020B0604030504040204" pitchFamily="34" charset="-120"/>
            </a:endParaRPr>
          </a:p>
        </p:txBody>
      </p:sp>
      <p:sp>
        <p:nvSpPr>
          <p:cNvPr id="13" name="TextBox 12"/>
          <p:cNvSpPr txBox="1"/>
          <p:nvPr/>
        </p:nvSpPr>
        <p:spPr>
          <a:xfrm>
            <a:off x="780608" y="542701"/>
            <a:ext cx="5010592" cy="954107"/>
          </a:xfrm>
          <a:prstGeom prst="rect">
            <a:avLst/>
          </a:prstGeom>
          <a:noFill/>
        </p:spPr>
        <p:txBody>
          <a:bodyPr wrap="square" rtlCol="0">
            <a:spAutoFit/>
          </a:bodyPr>
          <a:lstStyle/>
          <a:p>
            <a:pPr defTabSz="609585"/>
            <a:r>
              <a:rPr lang="zh-TW" altLang="en-US" sz="5600" b="1" dirty="0">
                <a:solidFill>
                  <a:prstClr val="black">
                    <a:lumMod val="65000"/>
                    <a:lumOff val="35000"/>
                  </a:prstClr>
                </a:solidFill>
                <a:latin typeface="微軟正黑體" panose="020B0604030504040204" pitchFamily="34" charset="-120"/>
                <a:ea typeface="微軟正黑體" panose="020B0604030504040204" pitchFamily="34" charset="-120"/>
              </a:rPr>
              <a:t>為什麼</a:t>
            </a:r>
            <a:r>
              <a:rPr lang="en-US" sz="5600" b="1" dirty="0">
                <a:solidFill>
                  <a:prstClr val="black">
                    <a:lumMod val="65000"/>
                    <a:lumOff val="35000"/>
                  </a:prstClr>
                </a:solidFill>
                <a:latin typeface="微軟正黑體" panose="020B0604030504040204" pitchFamily="34" charset="-120"/>
                <a:ea typeface="微軟正黑體" panose="020B0604030504040204" pitchFamily="34" charset="-120"/>
              </a:rPr>
              <a:t>?</a:t>
            </a:r>
          </a:p>
        </p:txBody>
      </p:sp>
      <p:pic>
        <p:nvPicPr>
          <p:cNvPr id="6" name="圖片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5645" y="1463895"/>
            <a:ext cx="4992743" cy="1803400"/>
          </a:xfrm>
          <a:prstGeom prst="rect">
            <a:avLst/>
          </a:prstGeom>
        </p:spPr>
      </p:pic>
      <p:pic>
        <p:nvPicPr>
          <p:cNvPr id="14" name="圖片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4187" y="4990911"/>
            <a:ext cx="5313624" cy="1803400"/>
          </a:xfrm>
          <a:prstGeom prst="rect">
            <a:avLst/>
          </a:prstGeom>
        </p:spPr>
      </p:pic>
      <p:pic>
        <p:nvPicPr>
          <p:cNvPr id="15" name="圖片 1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4187" y="3203605"/>
            <a:ext cx="4597400" cy="1803400"/>
          </a:xfrm>
          <a:prstGeom prst="rect">
            <a:avLst/>
          </a:prstGeom>
        </p:spPr>
      </p:pic>
    </p:spTree>
    <p:extLst>
      <p:ext uri="{BB962C8B-B14F-4D97-AF65-F5344CB8AC3E}">
        <p14:creationId xmlns:p14="http://schemas.microsoft.com/office/powerpoint/2010/main" val="89602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Rectangle 2"/>
          <p:cNvSpPr/>
          <p:nvPr/>
        </p:nvSpPr>
        <p:spPr>
          <a:xfrm>
            <a:off x="1051036" y="672663"/>
            <a:ext cx="10005848" cy="1240220"/>
          </a:xfrm>
          <a:prstGeom prst="rect">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4" name="TextBox 3"/>
          <p:cNvSpPr txBox="1"/>
          <p:nvPr/>
        </p:nvSpPr>
        <p:spPr>
          <a:xfrm>
            <a:off x="1051037" y="779811"/>
            <a:ext cx="9837684" cy="995016"/>
          </a:xfrm>
          <a:prstGeom prst="rect">
            <a:avLst/>
          </a:prstGeom>
          <a:noFill/>
        </p:spPr>
        <p:txBody>
          <a:bodyPr wrap="square" rtlCol="0">
            <a:spAutoFit/>
          </a:bodyPr>
          <a:lstStyle/>
          <a:p>
            <a:pPr algn="ctr" defTabSz="609585"/>
            <a:r>
              <a:rPr lang="zh-TW" altLang="en-US" sz="2933" dirty="0">
                <a:solidFill>
                  <a:prstClr val="white"/>
                </a:solidFill>
                <a:ea typeface="微軟正黑體" panose="020B0604030504040204" pitchFamily="34" charset="-120"/>
              </a:rPr>
              <a:t>顧客評論提升</a:t>
            </a:r>
            <a:r>
              <a:rPr lang="en-US" sz="2933" dirty="0">
                <a:solidFill>
                  <a:prstClr val="white"/>
                </a:solidFill>
                <a:ea typeface="微軟正黑體" panose="020B0604030504040204" pitchFamily="34" charset="-120"/>
              </a:rPr>
              <a:t> SEO </a:t>
            </a:r>
            <a:r>
              <a:rPr lang="zh-TW" altLang="en-US" sz="2933" dirty="0">
                <a:solidFill>
                  <a:prstClr val="white"/>
                </a:solidFill>
                <a:ea typeface="微軟正黑體" panose="020B0604030504040204" pitchFamily="34" charset="-120"/>
              </a:rPr>
              <a:t>價值</a:t>
            </a:r>
            <a:r>
              <a:rPr lang="en-US" sz="2933" dirty="0">
                <a:solidFill>
                  <a:prstClr val="white"/>
                </a:solidFill>
                <a:ea typeface="微軟正黑體" panose="020B0604030504040204" pitchFamily="34" charset="-120"/>
              </a:rPr>
              <a:t> &amp; </a:t>
            </a:r>
            <a:br>
              <a:rPr lang="en-US" sz="2933" dirty="0">
                <a:solidFill>
                  <a:prstClr val="white"/>
                </a:solidFill>
                <a:ea typeface="微軟正黑體" panose="020B0604030504040204" pitchFamily="34" charset="-120"/>
              </a:rPr>
            </a:br>
            <a:r>
              <a:rPr lang="zh-TW" altLang="en-US" sz="2933" dirty="0">
                <a:solidFill>
                  <a:prstClr val="white"/>
                </a:solidFill>
                <a:ea typeface="微軟正黑體" panose="020B0604030504040204" pitchFamily="34" charset="-120"/>
              </a:rPr>
              <a:t>為你的網站導入有價值的流量</a:t>
            </a:r>
            <a:endParaRPr lang="en-US" sz="2933" dirty="0">
              <a:solidFill>
                <a:prstClr val="white"/>
              </a:solidFill>
              <a:ea typeface="微軟正黑體" panose="020B0604030504040204" pitchFamily="34" charset="-120"/>
            </a:endParaRPr>
          </a:p>
        </p:txBody>
      </p:sp>
      <p:sp>
        <p:nvSpPr>
          <p:cNvPr id="11" name="Rectangle 10"/>
          <p:cNvSpPr/>
          <p:nvPr/>
        </p:nvSpPr>
        <p:spPr>
          <a:xfrm>
            <a:off x="9375227" y="3678621"/>
            <a:ext cx="2650520" cy="3179379"/>
          </a:xfrm>
          <a:prstGeom prst="rect">
            <a:avLst/>
          </a:prstGeom>
          <a:solidFill>
            <a:schemeClr val="tx1">
              <a:lumMod val="65000"/>
              <a:lumOff val="3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10" name="Rectangle 9"/>
          <p:cNvSpPr/>
          <p:nvPr/>
        </p:nvSpPr>
        <p:spPr>
          <a:xfrm>
            <a:off x="6285184" y="3678617"/>
            <a:ext cx="2732689" cy="3179379"/>
          </a:xfrm>
          <a:prstGeom prst="rect">
            <a:avLst/>
          </a:prstGeom>
          <a:solidFill>
            <a:schemeClr val="tx1">
              <a:lumMod val="65000"/>
              <a:lumOff val="3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9" name="Rectangle 8"/>
          <p:cNvSpPr/>
          <p:nvPr/>
        </p:nvSpPr>
        <p:spPr>
          <a:xfrm>
            <a:off x="3195141" y="3678617"/>
            <a:ext cx="2732689" cy="3179379"/>
          </a:xfrm>
          <a:prstGeom prst="rect">
            <a:avLst/>
          </a:prstGeom>
          <a:solidFill>
            <a:schemeClr val="tx1">
              <a:lumMod val="65000"/>
              <a:lumOff val="3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5" name="Rectangle 4"/>
          <p:cNvSpPr/>
          <p:nvPr/>
        </p:nvSpPr>
        <p:spPr>
          <a:xfrm>
            <a:off x="105098" y="3658999"/>
            <a:ext cx="2732689" cy="3179379"/>
          </a:xfrm>
          <a:prstGeom prst="rect">
            <a:avLst/>
          </a:prstGeom>
          <a:solidFill>
            <a:schemeClr val="tx1">
              <a:lumMod val="65000"/>
              <a:lumOff val="3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12" name="Rectangle 11"/>
          <p:cNvSpPr/>
          <p:nvPr/>
        </p:nvSpPr>
        <p:spPr>
          <a:xfrm>
            <a:off x="252239" y="3919052"/>
            <a:ext cx="2396363" cy="1938992"/>
          </a:xfrm>
          <a:prstGeom prst="rect">
            <a:avLst/>
          </a:prstGeom>
        </p:spPr>
        <p:txBody>
          <a:bodyPr wrap="square">
            <a:spAutoFit/>
          </a:bodyPr>
          <a:lstStyle/>
          <a:p>
            <a:pPr defTabSz="609585"/>
            <a:r>
              <a:rPr lang="en-US" sz="2400" dirty="0">
                <a:solidFill>
                  <a:prstClr val="white"/>
                </a:solidFill>
              </a:rPr>
              <a:t>88% </a:t>
            </a:r>
          </a:p>
          <a:p>
            <a:pPr defTabSz="609585"/>
            <a:r>
              <a:rPr lang="zh-TW" altLang="en-US" sz="2400" dirty="0">
                <a:solidFill>
                  <a:prstClr val="white"/>
                </a:solidFill>
                <a:ea typeface="微軟正黑體" panose="020B0604030504040204" pitchFamily="34" charset="-120"/>
              </a:rPr>
              <a:t>顧客會閱讀線上評論來決定這個本地商家的生意品質</a:t>
            </a:r>
            <a:endParaRPr lang="en-US" altLang="zh-TW" sz="2400" b="1" dirty="0">
              <a:solidFill>
                <a:prstClr val="white"/>
              </a:solidFill>
              <a:ea typeface="微軟正黑體" panose="020B0604030504040204" pitchFamily="34" charset="-120"/>
            </a:endParaRPr>
          </a:p>
        </p:txBody>
      </p:sp>
      <p:sp>
        <p:nvSpPr>
          <p:cNvPr id="14" name="Rectangle 13"/>
          <p:cNvSpPr/>
          <p:nvPr/>
        </p:nvSpPr>
        <p:spPr>
          <a:xfrm>
            <a:off x="3447379" y="3919052"/>
            <a:ext cx="2396363" cy="1200329"/>
          </a:xfrm>
          <a:prstGeom prst="rect">
            <a:avLst/>
          </a:prstGeom>
        </p:spPr>
        <p:txBody>
          <a:bodyPr wrap="square">
            <a:spAutoFit/>
          </a:bodyPr>
          <a:lstStyle/>
          <a:p>
            <a:pPr defTabSz="609585"/>
            <a:r>
              <a:rPr lang="en-US" sz="2400" dirty="0">
                <a:solidFill>
                  <a:prstClr val="white"/>
                </a:solidFill>
              </a:rPr>
              <a:t>85%</a:t>
            </a:r>
          </a:p>
          <a:p>
            <a:pPr defTabSz="609585"/>
            <a:r>
              <a:rPr lang="zh-TW" altLang="en-US" sz="2400" dirty="0">
                <a:solidFill>
                  <a:prstClr val="white"/>
                </a:solidFill>
                <a:ea typeface="微軟正黑體" panose="020B0604030504040204" pitchFamily="34" charset="-120"/>
              </a:rPr>
              <a:t>顧客會讀取超過</a:t>
            </a:r>
            <a:r>
              <a:rPr lang="en-US" altLang="zh-TW" sz="2400" dirty="0">
                <a:solidFill>
                  <a:prstClr val="white"/>
                </a:solidFill>
                <a:ea typeface="微軟正黑體" panose="020B0604030504040204" pitchFamily="34" charset="-120"/>
              </a:rPr>
              <a:t>10</a:t>
            </a:r>
            <a:r>
              <a:rPr lang="zh-TW" altLang="en-US" sz="2400" dirty="0">
                <a:solidFill>
                  <a:prstClr val="white"/>
                </a:solidFill>
                <a:ea typeface="微軟正黑體" panose="020B0604030504040204" pitchFamily="34" charset="-120"/>
              </a:rPr>
              <a:t>個以上的評論</a:t>
            </a:r>
            <a:endParaRPr lang="en-US" altLang="zh-TW" sz="2400" b="1" dirty="0">
              <a:solidFill>
                <a:prstClr val="white"/>
              </a:solidFill>
              <a:ea typeface="微軟正黑體" panose="020B0604030504040204" pitchFamily="34" charset="-120"/>
            </a:endParaRPr>
          </a:p>
        </p:txBody>
      </p:sp>
      <p:sp>
        <p:nvSpPr>
          <p:cNvPr id="15" name="Rectangle 14"/>
          <p:cNvSpPr/>
          <p:nvPr/>
        </p:nvSpPr>
        <p:spPr>
          <a:xfrm>
            <a:off x="6453347" y="3919052"/>
            <a:ext cx="2396363" cy="1569660"/>
          </a:xfrm>
          <a:prstGeom prst="rect">
            <a:avLst/>
          </a:prstGeom>
        </p:spPr>
        <p:txBody>
          <a:bodyPr wrap="square">
            <a:spAutoFit/>
          </a:bodyPr>
          <a:lstStyle/>
          <a:p>
            <a:pPr defTabSz="609585"/>
            <a:r>
              <a:rPr lang="en-US" sz="2400" dirty="0">
                <a:solidFill>
                  <a:prstClr val="white"/>
                </a:solidFill>
              </a:rPr>
              <a:t>72%</a:t>
            </a:r>
          </a:p>
          <a:p>
            <a:pPr defTabSz="609585"/>
            <a:r>
              <a:rPr lang="zh-TW" altLang="en-US" sz="2400" dirty="0">
                <a:solidFill>
                  <a:prstClr val="white"/>
                </a:solidFill>
                <a:ea typeface="微軟正黑體" panose="020B0604030504040204" pitchFamily="34" charset="-120"/>
              </a:rPr>
              <a:t>顧客說，正面的評價會讓他們更相信本地商家</a:t>
            </a:r>
            <a:endParaRPr lang="en-US" altLang="zh-TW" sz="2400" b="1" dirty="0">
              <a:solidFill>
                <a:prstClr val="white"/>
              </a:solidFill>
              <a:ea typeface="微軟正黑體" panose="020B0604030504040204" pitchFamily="34" charset="-120"/>
            </a:endParaRPr>
          </a:p>
        </p:txBody>
      </p:sp>
      <p:sp>
        <p:nvSpPr>
          <p:cNvPr id="16" name="Rectangle 15"/>
          <p:cNvSpPr/>
          <p:nvPr/>
        </p:nvSpPr>
        <p:spPr>
          <a:xfrm>
            <a:off x="9385737" y="3919052"/>
            <a:ext cx="2638091" cy="1569660"/>
          </a:xfrm>
          <a:prstGeom prst="rect">
            <a:avLst/>
          </a:prstGeom>
        </p:spPr>
        <p:txBody>
          <a:bodyPr wrap="square">
            <a:spAutoFit/>
          </a:bodyPr>
          <a:lstStyle/>
          <a:p>
            <a:pPr defTabSz="609585"/>
            <a:r>
              <a:rPr lang="en-US" sz="2400" dirty="0">
                <a:solidFill>
                  <a:prstClr val="white"/>
                </a:solidFill>
              </a:rPr>
              <a:t>88%</a:t>
            </a:r>
          </a:p>
          <a:p>
            <a:pPr defTabSz="609585"/>
            <a:r>
              <a:rPr lang="zh-TW" altLang="en-US" sz="2400" dirty="0">
                <a:solidFill>
                  <a:prstClr val="white"/>
                </a:solidFill>
                <a:ea typeface="微軟正黑體" panose="020B0604030504040204" pitchFamily="34" charset="-120"/>
              </a:rPr>
              <a:t>顧客說，他們相信線上評論就如同他們相信個人推薦</a:t>
            </a:r>
            <a:endParaRPr lang="en-US" altLang="zh-TW" sz="2400" b="1" dirty="0">
              <a:solidFill>
                <a:prstClr val="white"/>
              </a:solidFill>
              <a:ea typeface="微軟正黑體" panose="020B0604030504040204" pitchFamily="34" charset="-120"/>
            </a:endParaRPr>
          </a:p>
        </p:txBody>
      </p:sp>
    </p:spTree>
    <p:extLst>
      <p:ext uri="{BB962C8B-B14F-4D97-AF65-F5344CB8AC3E}">
        <p14:creationId xmlns:p14="http://schemas.microsoft.com/office/powerpoint/2010/main" val="352307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9" grpId="0" animBg="1"/>
      <p:bldP spid="5" grpId="0" animBg="1"/>
      <p:bldP spid="12" grpId="0"/>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9346" y="225121"/>
            <a:ext cx="11731319" cy="1079500"/>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609585"/>
            <a:endParaRPr lang="en-US" sz="2400" dirty="0">
              <a:solidFill>
                <a:prstClr val="white"/>
              </a:solidFill>
            </a:endParaRPr>
          </a:p>
        </p:txBody>
      </p:sp>
      <p:sp>
        <p:nvSpPr>
          <p:cNvPr id="4" name="TextBox 3"/>
          <p:cNvSpPr txBox="1"/>
          <p:nvPr/>
        </p:nvSpPr>
        <p:spPr>
          <a:xfrm>
            <a:off x="3138732" y="349371"/>
            <a:ext cx="5573160" cy="800219"/>
          </a:xfrm>
          <a:prstGeom prst="rect">
            <a:avLst/>
          </a:prstGeom>
          <a:noFill/>
        </p:spPr>
        <p:txBody>
          <a:bodyPr wrap="square" rtlCol="0">
            <a:spAutoFit/>
          </a:bodyPr>
          <a:lstStyle/>
          <a:p>
            <a:pPr algn="ctr"/>
            <a:r>
              <a:rPr lang="zh-TW" altLang="en-US" sz="4600" b="1" dirty="0">
                <a:solidFill>
                  <a:prstClr val="white"/>
                </a:solidFill>
                <a:latin typeface="微軟正黑體" panose="020B0604030504040204" pitchFamily="34" charset="-120"/>
                <a:ea typeface="微軟正黑體" panose="020B0604030504040204" pitchFamily="34" charset="-120"/>
              </a:rPr>
              <a:t>不要刪除負評</a:t>
            </a:r>
            <a:endParaRPr lang="en-US" sz="4600" b="1" dirty="0">
              <a:solidFill>
                <a:prstClr val="white"/>
              </a:solidFill>
              <a:latin typeface="微軟正黑體" panose="020B0604030504040204" pitchFamily="34" charset="-120"/>
              <a:ea typeface="微軟正黑體" panose="020B0604030504040204" pitchFamily="34" charset="-120"/>
            </a:endParaRPr>
          </a:p>
        </p:txBody>
      </p:sp>
      <p:sp>
        <p:nvSpPr>
          <p:cNvPr id="8" name="Rectangle 7"/>
          <p:cNvSpPr/>
          <p:nvPr/>
        </p:nvSpPr>
        <p:spPr>
          <a:xfrm>
            <a:off x="352152" y="2630158"/>
            <a:ext cx="6491691" cy="2062103"/>
          </a:xfrm>
          <a:prstGeom prst="rect">
            <a:avLst/>
          </a:prstGeom>
        </p:spPr>
        <p:txBody>
          <a:bodyPr wrap="square">
            <a:spAutoFit/>
          </a:bodyPr>
          <a:lstStyle/>
          <a:p>
            <a:r>
              <a:rPr lang="zh-TW" altLang="en-US" sz="3200" dirty="0">
                <a:solidFill>
                  <a:prstClr val="black"/>
                </a:solidFill>
                <a:latin typeface="微軟正黑體" panose="020B0604030504040204" pitchFamily="34" charset="-120"/>
                <a:ea typeface="微軟正黑體" panose="020B0604030504040204" pitchFamily="34" charset="-120"/>
              </a:rPr>
              <a:t>當看到部份負評參雜在評論時，大家會比較信任評論。如果他們看到的都是正面的評價，會造成他們對於審查機制的懷疑。</a:t>
            </a:r>
            <a:r>
              <a:rPr lang="en-US" sz="3200" dirty="0">
                <a:solidFill>
                  <a:prstClr val="black"/>
                </a:solidFill>
                <a:latin typeface="微軟正黑體" panose="020B0604030504040204" pitchFamily="34" charset="-120"/>
                <a:ea typeface="微軟正黑體" panose="020B0604030504040204" pitchFamily="34" charset="-120"/>
              </a:rPr>
              <a:t>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15201" y="1397000"/>
            <a:ext cx="4026668" cy="5051637"/>
          </a:xfrm>
          <a:prstGeom prst="rect">
            <a:avLst/>
          </a:prstGeom>
        </p:spPr>
      </p:pic>
    </p:spTree>
    <p:extLst>
      <p:ext uri="{BB962C8B-B14F-4D97-AF65-F5344CB8AC3E}">
        <p14:creationId xmlns:p14="http://schemas.microsoft.com/office/powerpoint/2010/main" val="9410154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9346" y="225121"/>
            <a:ext cx="11731319" cy="1079500"/>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609585"/>
            <a:endParaRPr lang="en-US" sz="2400" dirty="0">
              <a:solidFill>
                <a:prstClr val="white"/>
              </a:solidFill>
            </a:endParaRPr>
          </a:p>
        </p:txBody>
      </p:sp>
      <p:sp>
        <p:nvSpPr>
          <p:cNvPr id="4" name="TextBox 3"/>
          <p:cNvSpPr txBox="1"/>
          <p:nvPr/>
        </p:nvSpPr>
        <p:spPr>
          <a:xfrm>
            <a:off x="3127905" y="379066"/>
            <a:ext cx="6230112" cy="800219"/>
          </a:xfrm>
          <a:prstGeom prst="rect">
            <a:avLst/>
          </a:prstGeom>
          <a:noFill/>
        </p:spPr>
        <p:txBody>
          <a:bodyPr wrap="square" rtlCol="0">
            <a:spAutoFit/>
          </a:bodyPr>
          <a:lstStyle/>
          <a:p>
            <a:pPr algn="ctr"/>
            <a:r>
              <a:rPr lang="zh-TW" altLang="en-US" sz="4600" b="1" dirty="0">
                <a:solidFill>
                  <a:prstClr val="white"/>
                </a:solidFill>
                <a:latin typeface="微軟正黑體" panose="020B0604030504040204" pitchFamily="34" charset="-120"/>
                <a:ea typeface="微軟正黑體" panose="020B0604030504040204" pitchFamily="34" charset="-120"/>
              </a:rPr>
              <a:t>在評論網站保有能見度</a:t>
            </a:r>
            <a:endParaRPr lang="en-US" sz="4600" b="1" dirty="0">
              <a:solidFill>
                <a:prstClr val="white"/>
              </a:solidFill>
              <a:latin typeface="微軟正黑體" panose="020B0604030504040204" pitchFamily="34" charset="-120"/>
              <a:ea typeface="微軟正黑體" panose="020B0604030504040204" pitchFamily="34" charset="-120"/>
            </a:endParaRPr>
          </a:p>
        </p:txBody>
      </p:sp>
      <p:sp>
        <p:nvSpPr>
          <p:cNvPr id="8" name="Rectangle 7"/>
          <p:cNvSpPr/>
          <p:nvPr/>
        </p:nvSpPr>
        <p:spPr>
          <a:xfrm>
            <a:off x="307183" y="2124704"/>
            <a:ext cx="5641447" cy="2554930"/>
          </a:xfrm>
          <a:prstGeom prst="rect">
            <a:avLst/>
          </a:prstGeom>
        </p:spPr>
        <p:txBody>
          <a:bodyPr wrap="square">
            <a:spAutoFit/>
          </a:bodyPr>
          <a:lstStyle/>
          <a:p>
            <a:r>
              <a:rPr lang="zh-TW" altLang="en-US" sz="2667" dirty="0">
                <a:solidFill>
                  <a:prstClr val="black"/>
                </a:solidFill>
                <a:ea typeface="微軟正黑體" panose="020B0604030504040204" pitchFamily="34" charset="-120"/>
              </a:rPr>
              <a:t>在如同 </a:t>
            </a:r>
            <a:r>
              <a:rPr lang="en-US" sz="2667" dirty="0">
                <a:solidFill>
                  <a:prstClr val="black"/>
                </a:solidFill>
                <a:ea typeface="微軟正黑體" panose="020B0604030504040204" pitchFamily="34" charset="-120"/>
              </a:rPr>
              <a:t>Yelp, Google+, Trip Advisor</a:t>
            </a:r>
            <a:r>
              <a:rPr lang="zh-TW" altLang="en-US" sz="2667" dirty="0">
                <a:solidFill>
                  <a:prstClr val="black"/>
                </a:solidFill>
                <a:ea typeface="微軟正黑體" panose="020B0604030504040204" pitchFamily="34" charset="-120"/>
              </a:rPr>
              <a:t> 等等的網站上，收集並給予評價。</a:t>
            </a:r>
            <a:r>
              <a:rPr lang="en-US" sz="2667" dirty="0">
                <a:solidFill>
                  <a:prstClr val="black"/>
                </a:solidFill>
                <a:ea typeface="微軟正黑體" panose="020B0604030504040204" pitchFamily="34" charset="-120"/>
              </a:rPr>
              <a:t>  </a:t>
            </a:r>
          </a:p>
          <a:p>
            <a:endParaRPr lang="en-US" sz="2667" dirty="0">
              <a:solidFill>
                <a:prstClr val="black"/>
              </a:solidFill>
              <a:ea typeface="微軟正黑體" panose="020B0604030504040204" pitchFamily="34" charset="-120"/>
            </a:endParaRPr>
          </a:p>
          <a:p>
            <a:r>
              <a:rPr lang="zh-TW" altLang="en-US" sz="2667" dirty="0">
                <a:solidFill>
                  <a:prstClr val="black"/>
                </a:solidFill>
                <a:ea typeface="微軟正黑體" panose="020B0604030504040204" pitchFamily="34" charset="-120"/>
              </a:rPr>
              <a:t>確認您的生意名列在這些網站上，並密切注意動態。邀請您的顧客在這些平台上評論您。</a:t>
            </a:r>
            <a:endParaRPr lang="en-US" sz="2667" dirty="0">
              <a:solidFill>
                <a:prstClr val="black"/>
              </a:solidFill>
              <a:ea typeface="微軟正黑體" panose="020B0604030504040204" pitchFamily="34" charset="-120"/>
            </a:endParaRPr>
          </a:p>
        </p:txBody>
      </p:sp>
      <p:pic>
        <p:nvPicPr>
          <p:cNvPr id="4098" name="Picture 2" descr="http://www.uyr.co.uk/assets/uploads/System.Web.HttpPostedFileWrapper_online-review-site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29522" y="1701802"/>
            <a:ext cx="5448061" cy="4299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7013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5" name="Rectangle 4"/>
          <p:cNvSpPr/>
          <p:nvPr/>
        </p:nvSpPr>
        <p:spPr>
          <a:xfrm>
            <a:off x="7602072" y="0"/>
            <a:ext cx="4589929" cy="1864659"/>
          </a:xfrm>
          <a:prstGeom prst="rect">
            <a:avLst/>
          </a:prstGeom>
          <a:solidFill>
            <a:srgbClr val="00B0F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zh-TW" altLang="en-US" sz="4267" dirty="0">
                <a:solidFill>
                  <a:prstClr val="white"/>
                </a:solidFill>
                <a:latin typeface="微軟正黑體" panose="020B0604030504040204" pitchFamily="34" charset="-120"/>
                <a:ea typeface="微軟正黑體" panose="020B0604030504040204" pitchFamily="34" charset="-120"/>
              </a:rPr>
              <a:t>什麼是數位行銷</a:t>
            </a:r>
            <a:endParaRPr lang="en-US" sz="4267" dirty="0">
              <a:solidFill>
                <a:prstClr val="white"/>
              </a:solidFill>
              <a:latin typeface="微軟正黑體" panose="020B0604030504040204" pitchFamily="34" charset="-120"/>
              <a:ea typeface="微軟正黑體" panose="020B0604030504040204" pitchFamily="34" charset="-120"/>
            </a:endParaRPr>
          </a:p>
        </p:txBody>
      </p:sp>
      <p:sp>
        <p:nvSpPr>
          <p:cNvPr id="6" name="Rectangle 5"/>
          <p:cNvSpPr/>
          <p:nvPr/>
        </p:nvSpPr>
        <p:spPr>
          <a:xfrm>
            <a:off x="0" y="4823013"/>
            <a:ext cx="12192000" cy="2034988"/>
          </a:xfrm>
          <a:prstGeom prst="rect">
            <a:avLst/>
          </a:prstGeom>
          <a:solidFill>
            <a:srgbClr val="00B0F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altLang="zh-TW" sz="4267" dirty="0">
                <a:solidFill>
                  <a:prstClr val="white"/>
                </a:solidFill>
                <a:latin typeface="微軟正黑體" panose="020B0604030504040204" pitchFamily="34" charset="-120"/>
                <a:ea typeface="微軟正黑體" panose="020B0604030504040204" pitchFamily="34" charset="-120"/>
              </a:rPr>
              <a:t>“</a:t>
            </a:r>
            <a:r>
              <a:rPr lang="zh-TW" altLang="en-US" sz="4267" dirty="0">
                <a:solidFill>
                  <a:prstClr val="white"/>
                </a:solidFill>
                <a:latin typeface="微軟正黑體" panose="020B0604030504040204" pitchFamily="34" charset="-120"/>
                <a:ea typeface="微軟正黑體" panose="020B0604030504040204" pitchFamily="34" charset="-120"/>
              </a:rPr>
              <a:t>使用</a:t>
            </a:r>
            <a:r>
              <a:rPr lang="zh-TW" altLang="en-US" sz="4267" b="1" dirty="0">
                <a:solidFill>
                  <a:prstClr val="white"/>
                </a:solidFill>
                <a:latin typeface="微軟正黑體" panose="020B0604030504040204" pitchFamily="34" charset="-120"/>
                <a:ea typeface="微軟正黑體" panose="020B0604030504040204" pitchFamily="34" charset="-120"/>
              </a:rPr>
              <a:t>數位頻道行銷</a:t>
            </a:r>
            <a:r>
              <a:rPr lang="zh-TW" altLang="en-US" sz="4267" dirty="0">
                <a:solidFill>
                  <a:prstClr val="white"/>
                </a:solidFill>
                <a:latin typeface="微軟正黑體" panose="020B0604030504040204" pitchFamily="34" charset="-120"/>
                <a:ea typeface="微軟正黑體" panose="020B0604030504040204" pitchFamily="34" charset="-120"/>
              </a:rPr>
              <a:t>產品或是服務，</a:t>
            </a:r>
            <a:endParaRPr lang="en-US" altLang="zh-TW" sz="4267" dirty="0">
              <a:solidFill>
                <a:prstClr val="white"/>
              </a:solidFill>
              <a:latin typeface="微軟正黑體" panose="020B0604030504040204" pitchFamily="34" charset="-120"/>
              <a:ea typeface="微軟正黑體" panose="020B0604030504040204" pitchFamily="34" charset="-120"/>
            </a:endParaRPr>
          </a:p>
          <a:p>
            <a:pPr algn="ctr" defTabSz="609585"/>
            <a:r>
              <a:rPr lang="zh-TW" altLang="en-US" sz="4267" dirty="0">
                <a:solidFill>
                  <a:prstClr val="white"/>
                </a:solidFill>
                <a:latin typeface="微軟正黑體" panose="020B0604030504040204" pitchFamily="34" charset="-120"/>
                <a:ea typeface="微軟正黑體" panose="020B0604030504040204" pitchFamily="34" charset="-120"/>
              </a:rPr>
              <a:t>來觸及消費者</a:t>
            </a:r>
            <a:r>
              <a:rPr lang="en-US" altLang="zh-TW" sz="4267" dirty="0">
                <a:solidFill>
                  <a:prstClr val="white"/>
                </a:solidFill>
                <a:latin typeface="微軟正黑體" panose="020B0604030504040204" pitchFamily="34" charset="-120"/>
                <a:ea typeface="微軟正黑體" panose="020B0604030504040204" pitchFamily="34" charset="-120"/>
              </a:rPr>
              <a:t>”</a:t>
            </a:r>
            <a:endParaRPr lang="en-US" sz="4267"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2593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9346" y="225121"/>
            <a:ext cx="11731319" cy="10795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609585"/>
            <a:endParaRPr lang="en-US" sz="2400" dirty="0">
              <a:solidFill>
                <a:prstClr val="white"/>
              </a:solidFill>
            </a:endParaRPr>
          </a:p>
        </p:txBody>
      </p:sp>
      <p:sp>
        <p:nvSpPr>
          <p:cNvPr id="4" name="TextBox 3"/>
          <p:cNvSpPr txBox="1"/>
          <p:nvPr/>
        </p:nvSpPr>
        <p:spPr>
          <a:xfrm>
            <a:off x="3138732" y="349371"/>
            <a:ext cx="5573160" cy="800219"/>
          </a:xfrm>
          <a:prstGeom prst="rect">
            <a:avLst/>
          </a:prstGeom>
          <a:noFill/>
        </p:spPr>
        <p:txBody>
          <a:bodyPr wrap="square" rtlCol="0">
            <a:spAutoFit/>
          </a:bodyPr>
          <a:lstStyle/>
          <a:p>
            <a:pPr algn="ctr"/>
            <a:r>
              <a:rPr lang="zh-TW" altLang="en-US" sz="4600" b="1" dirty="0">
                <a:solidFill>
                  <a:prstClr val="white"/>
                </a:solidFill>
                <a:latin typeface="微軟正黑體" panose="020B0604030504040204" pitchFamily="34" charset="-120"/>
                <a:ea typeface="微軟正黑體" panose="020B0604030504040204" pitchFamily="34" charset="-120"/>
              </a:rPr>
              <a:t>離線邀請</a:t>
            </a:r>
            <a:endParaRPr lang="en-US" sz="4600" b="1" dirty="0">
              <a:solidFill>
                <a:prstClr val="white"/>
              </a:solidFill>
              <a:latin typeface="微軟正黑體" panose="020B0604030504040204" pitchFamily="34" charset="-120"/>
              <a:ea typeface="微軟正黑體" panose="020B0604030504040204" pitchFamily="34" charset="-120"/>
            </a:endParaRPr>
          </a:p>
        </p:txBody>
      </p:sp>
      <p:sp>
        <p:nvSpPr>
          <p:cNvPr id="8" name="Rectangle 7"/>
          <p:cNvSpPr/>
          <p:nvPr/>
        </p:nvSpPr>
        <p:spPr>
          <a:xfrm>
            <a:off x="387322" y="2252862"/>
            <a:ext cx="5938972" cy="2965364"/>
          </a:xfrm>
          <a:prstGeom prst="rect">
            <a:avLst/>
          </a:prstGeom>
        </p:spPr>
        <p:txBody>
          <a:bodyPr wrap="square">
            <a:spAutoFit/>
          </a:bodyPr>
          <a:lstStyle/>
          <a:p>
            <a:r>
              <a:rPr lang="zh-TW" altLang="en-US" sz="2667" dirty="0">
                <a:solidFill>
                  <a:prstClr val="black"/>
                </a:solidFill>
                <a:latin typeface="微軟正黑體" panose="020B0604030504040204" pitchFamily="34" charset="-120"/>
                <a:ea typeface="微軟正黑體" panose="020B0604030504040204" pitchFamily="34" charset="-120"/>
              </a:rPr>
              <a:t>您可以在您的店頭，放置一個標誌，請邀請大家到</a:t>
            </a:r>
            <a:r>
              <a:rPr lang="en-US" altLang="zh-TW" sz="2667" dirty="0">
                <a:solidFill>
                  <a:prstClr val="black"/>
                </a:solidFill>
                <a:latin typeface="微軟正黑體" panose="020B0604030504040204" pitchFamily="34" charset="-120"/>
                <a:ea typeface="微軟正黑體" panose="020B0604030504040204" pitchFamily="34" charset="-120"/>
              </a:rPr>
              <a:t>Yelp</a:t>
            </a:r>
            <a:r>
              <a:rPr lang="zh-TW" altLang="en-US" sz="2667" dirty="0">
                <a:solidFill>
                  <a:prstClr val="black"/>
                </a:solidFill>
                <a:latin typeface="微軟正黑體" panose="020B0604030504040204" pitchFamily="34" charset="-120"/>
                <a:ea typeface="微軟正黑體" panose="020B0604030504040204" pitchFamily="34" charset="-120"/>
              </a:rPr>
              <a:t>評論您</a:t>
            </a:r>
            <a:r>
              <a:rPr lang="en-US" sz="2667" dirty="0">
                <a:solidFill>
                  <a:prstClr val="black"/>
                </a:solidFill>
                <a:latin typeface="微軟正黑體" panose="020B0604030504040204" pitchFamily="34" charset="-120"/>
                <a:ea typeface="微軟正黑體" panose="020B0604030504040204" pitchFamily="34" charset="-120"/>
              </a:rPr>
              <a:t>!  </a:t>
            </a:r>
          </a:p>
          <a:p>
            <a:endParaRPr lang="en-US" sz="2667" dirty="0">
              <a:solidFill>
                <a:prstClr val="black"/>
              </a:solidFill>
              <a:latin typeface="微軟正黑體" panose="020B0604030504040204" pitchFamily="34" charset="-120"/>
              <a:ea typeface="微軟正黑體" panose="020B0604030504040204" pitchFamily="34" charset="-120"/>
            </a:endParaRPr>
          </a:p>
          <a:p>
            <a:r>
              <a:rPr lang="zh-TW" altLang="en-US" sz="2667" dirty="0">
                <a:solidFill>
                  <a:prstClr val="black"/>
                </a:solidFill>
                <a:latin typeface="微軟正黑體" panose="020B0604030504040204" pitchFamily="34" charset="-120"/>
                <a:ea typeface="微軟正黑體" panose="020B0604030504040204" pitchFamily="34" charset="-120"/>
              </a:rPr>
              <a:t>教導您的員工，邀請顧客做線上評論並提供小禮物吸引顧客進行評論。</a:t>
            </a:r>
            <a:endParaRPr lang="en-US" altLang="zh-TW" sz="2667" dirty="0">
              <a:solidFill>
                <a:prstClr val="black"/>
              </a:solidFill>
              <a:latin typeface="微軟正黑體" panose="020B0604030504040204" pitchFamily="34" charset="-120"/>
              <a:ea typeface="微軟正黑體" panose="020B0604030504040204" pitchFamily="34" charset="-120"/>
            </a:endParaRPr>
          </a:p>
          <a:p>
            <a:endParaRPr lang="en-US" sz="2667" dirty="0">
              <a:solidFill>
                <a:prstClr val="black"/>
              </a:solidFill>
              <a:latin typeface="微軟正黑體" panose="020B0604030504040204" pitchFamily="34" charset="-120"/>
              <a:ea typeface="微軟正黑體" panose="020B0604030504040204" pitchFamily="34" charset="-120"/>
            </a:endParaRPr>
          </a:p>
          <a:p>
            <a:r>
              <a:rPr lang="zh-TW" altLang="en-US" sz="2667" dirty="0">
                <a:solidFill>
                  <a:prstClr val="black"/>
                </a:solidFill>
                <a:latin typeface="微軟正黑體" panose="020B0604030504040204" pitchFamily="34" charset="-120"/>
                <a:ea typeface="微軟正黑體" panose="020B0604030504040204" pitchFamily="34" charset="-120"/>
              </a:rPr>
              <a:t>寄發電子郵件給您的忠實顧客群</a:t>
            </a:r>
            <a:endParaRPr lang="en-US" sz="2667" dirty="0">
              <a:solidFill>
                <a:prstClr val="black"/>
              </a:solidFill>
              <a:latin typeface="微軟正黑體" panose="020B0604030504040204" pitchFamily="34" charset="-120"/>
              <a:ea typeface="微軟正黑體" panose="020B0604030504040204" pitchFamily="34" charset="-120"/>
            </a:endParaRPr>
          </a:p>
        </p:txBody>
      </p:sp>
      <p:pic>
        <p:nvPicPr>
          <p:cNvPr id="1028" name="Picture 4" descr="http://www.wordstream.com/images/get-yelp-reviews.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6107"/>
          <a:stretch/>
        </p:blipFill>
        <p:spPr bwMode="auto">
          <a:xfrm>
            <a:off x="7518401" y="1407559"/>
            <a:ext cx="35433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635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9346" y="225121"/>
            <a:ext cx="11731319" cy="1079500"/>
          </a:xfrm>
          <a:prstGeom prst="rect">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609585"/>
            <a:endParaRPr lang="en-US" sz="2400" dirty="0">
              <a:solidFill>
                <a:prstClr val="white"/>
              </a:solidFill>
            </a:endParaRPr>
          </a:p>
        </p:txBody>
      </p:sp>
      <p:sp>
        <p:nvSpPr>
          <p:cNvPr id="4" name="TextBox 3"/>
          <p:cNvSpPr txBox="1"/>
          <p:nvPr/>
        </p:nvSpPr>
        <p:spPr>
          <a:xfrm>
            <a:off x="2357131" y="383114"/>
            <a:ext cx="7455747" cy="800219"/>
          </a:xfrm>
          <a:prstGeom prst="rect">
            <a:avLst/>
          </a:prstGeom>
          <a:noFill/>
        </p:spPr>
        <p:txBody>
          <a:bodyPr wrap="square" rtlCol="0">
            <a:spAutoFit/>
          </a:bodyPr>
          <a:lstStyle/>
          <a:p>
            <a:pPr algn="ctr"/>
            <a:r>
              <a:rPr lang="zh-TW" altLang="en-US" sz="4600" b="1" dirty="0">
                <a:solidFill>
                  <a:prstClr val="white"/>
                </a:solidFill>
                <a:ea typeface="微軟正黑體" panose="020B0604030504040204" pitchFamily="34" charset="-120"/>
              </a:rPr>
              <a:t>在社群媒體分享口碑</a:t>
            </a:r>
            <a:endParaRPr lang="en-US" sz="4600" b="1" dirty="0">
              <a:solidFill>
                <a:prstClr val="white"/>
              </a:solidFill>
              <a:ea typeface="微軟正黑體" panose="020B0604030504040204" pitchFamily="34" charset="-120"/>
            </a:endParaRPr>
          </a:p>
        </p:txBody>
      </p:sp>
      <p:sp>
        <p:nvSpPr>
          <p:cNvPr id="8" name="Rectangle 7"/>
          <p:cNvSpPr/>
          <p:nvPr/>
        </p:nvSpPr>
        <p:spPr>
          <a:xfrm>
            <a:off x="336329" y="1954597"/>
            <a:ext cx="5604807" cy="2554930"/>
          </a:xfrm>
          <a:prstGeom prst="rect">
            <a:avLst/>
          </a:prstGeom>
        </p:spPr>
        <p:txBody>
          <a:bodyPr wrap="square">
            <a:spAutoFit/>
          </a:bodyPr>
          <a:lstStyle/>
          <a:p>
            <a:r>
              <a:rPr lang="zh-TW" altLang="en-US" sz="2667" dirty="0">
                <a:solidFill>
                  <a:prstClr val="black"/>
                </a:solidFill>
                <a:ea typeface="微軟正黑體" panose="020B0604030504040204" pitchFamily="34" charset="-120"/>
              </a:rPr>
              <a:t>每周張貼一則正面的評價到您的社群媒體管道。</a:t>
            </a:r>
            <a:endParaRPr lang="en-US" altLang="zh-TW" sz="2667" dirty="0">
              <a:solidFill>
                <a:prstClr val="black"/>
              </a:solidFill>
              <a:ea typeface="微軟正黑體" panose="020B0604030504040204" pitchFamily="34" charset="-120"/>
            </a:endParaRPr>
          </a:p>
          <a:p>
            <a:endParaRPr lang="en-US" altLang="zh-TW" sz="2667" dirty="0">
              <a:solidFill>
                <a:prstClr val="black"/>
              </a:solidFill>
              <a:ea typeface="微軟正黑體" panose="020B0604030504040204" pitchFamily="34" charset="-120"/>
            </a:endParaRPr>
          </a:p>
          <a:p>
            <a:r>
              <a:rPr lang="zh-TW" altLang="en-US" sz="2667" dirty="0">
                <a:solidFill>
                  <a:prstClr val="black"/>
                </a:solidFill>
                <a:ea typeface="微軟正黑體" panose="020B0604030504040204" pitchFamily="34" charset="-120"/>
              </a:rPr>
              <a:t>不要修改內容</a:t>
            </a:r>
            <a:r>
              <a:rPr lang="en-US" altLang="zh-TW" sz="2667" dirty="0">
                <a:solidFill>
                  <a:prstClr val="black"/>
                </a:solidFill>
                <a:ea typeface="微軟正黑體" panose="020B0604030504040204" pitchFamily="34" charset="-120"/>
              </a:rPr>
              <a:t>-</a:t>
            </a:r>
            <a:r>
              <a:rPr lang="zh-TW" altLang="en-US" sz="2667" dirty="0">
                <a:solidFill>
                  <a:prstClr val="black"/>
                </a:solidFill>
                <a:ea typeface="微軟正黑體" panose="020B0604030504040204" pitchFamily="34" charset="-120"/>
              </a:rPr>
              <a:t> 即使有錯字，您都應該張貼原始的貼文。這是一個宣傳您的生意的絕佳方式</a:t>
            </a:r>
            <a:r>
              <a:rPr lang="en-US" sz="2667" dirty="0">
                <a:solidFill>
                  <a:prstClr val="black"/>
                </a:solidFill>
                <a:ea typeface="微軟正黑體" panose="020B0604030504040204" pitchFamily="34" charset="-120"/>
              </a:rPr>
              <a:t>!</a:t>
            </a:r>
          </a:p>
        </p:txBody>
      </p:sp>
      <p:pic>
        <p:nvPicPr>
          <p:cNvPr id="3074" name="Picture 2" descr="https://scontent-lga3-1.xx.fbcdn.net/v/t1.0-9/13062409_996011957103158_6943905461396907514_n.jpg?oh=b045b1701afa4b9f0adb9760dc0773f0&amp;oe=57DE8AA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16915" y="1428871"/>
            <a:ext cx="5109291" cy="5109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3762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9" name="Group 8"/>
          <p:cNvGrpSpPr/>
          <p:nvPr/>
        </p:nvGrpSpPr>
        <p:grpSpPr>
          <a:xfrm>
            <a:off x="1117624" y="110762"/>
            <a:ext cx="10542953" cy="6613071"/>
            <a:chOff x="838201" y="83056"/>
            <a:chExt cx="7907215" cy="4959803"/>
          </a:xfrm>
        </p:grpSpPr>
        <p:pic>
          <p:nvPicPr>
            <p:cNvPr id="3074" name="Picture 2" descr="C:\Users\ME\Desktop\a\Girl-Music-Mobile-Phones-Headset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2387" y="83056"/>
              <a:ext cx="7903029" cy="4959803"/>
            </a:xfrm>
            <a:prstGeom prst="rect">
              <a:avLst/>
            </a:prstGeom>
            <a:noFill/>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38201" y="2571751"/>
              <a:ext cx="2473568" cy="2327819"/>
            </a:xfrm>
            <a:prstGeom prst="roundRect">
              <a:avLst/>
            </a:prstGeom>
          </p:spPr>
        </p:pic>
      </p:grpSp>
      <p:grpSp>
        <p:nvGrpSpPr>
          <p:cNvPr id="3" name="Group 2"/>
          <p:cNvGrpSpPr/>
          <p:nvPr/>
        </p:nvGrpSpPr>
        <p:grpSpPr>
          <a:xfrm>
            <a:off x="5216769" y="20687"/>
            <a:ext cx="1727200" cy="1676400"/>
            <a:chOff x="8001000" y="-152400"/>
            <a:chExt cx="1295400" cy="1295400"/>
          </a:xfrm>
        </p:grpSpPr>
        <p:pic>
          <p:nvPicPr>
            <p:cNvPr id="4" name="Picture 7" descr="C:\Users\ME\Desktop\a\444.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58200" y="-76200"/>
              <a:ext cx="838200" cy="838200"/>
            </a:xfrm>
            <a:prstGeom prst="rect">
              <a:avLst/>
            </a:prstGeom>
            <a:noFill/>
          </p:spPr>
        </p:pic>
        <p:pic>
          <p:nvPicPr>
            <p:cNvPr id="5" name="Picture 4" descr="C:\Users\ME\Desktop\a\333.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77200" y="-152400"/>
              <a:ext cx="838200" cy="838200"/>
            </a:xfrm>
            <a:prstGeom prst="rect">
              <a:avLst/>
            </a:prstGeom>
            <a:noFill/>
          </p:spPr>
        </p:pic>
        <p:pic>
          <p:nvPicPr>
            <p:cNvPr id="6" name="Picture 3" descr="C:\Users\ME\Desktop\a\222.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382000" y="304800"/>
              <a:ext cx="838200" cy="838200"/>
            </a:xfrm>
            <a:prstGeom prst="rect">
              <a:avLst/>
            </a:prstGeom>
            <a:noFill/>
          </p:spPr>
        </p:pic>
        <p:pic>
          <p:nvPicPr>
            <p:cNvPr id="7" name="Picture 2" descr="C:\Users\ME\Desktop\a\111.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01000" y="228600"/>
              <a:ext cx="838200" cy="838200"/>
            </a:xfrm>
            <a:prstGeom prst="rect">
              <a:avLst/>
            </a:prstGeom>
            <a:noFill/>
          </p:spPr>
        </p:pic>
      </p:grpSp>
      <p:sp>
        <p:nvSpPr>
          <p:cNvPr id="10" name="Rectangle 9"/>
          <p:cNvSpPr/>
          <p:nvPr/>
        </p:nvSpPr>
        <p:spPr>
          <a:xfrm>
            <a:off x="1" y="5146299"/>
            <a:ext cx="12188091" cy="1025948"/>
          </a:xfrm>
          <a:prstGeom prst="rect">
            <a:avLst/>
          </a:prstGeom>
          <a:solidFill>
            <a:srgbClr val="00B0F0"/>
          </a:solidFill>
        </p:spPr>
        <p:txBody>
          <a:bodyPr wrap="square" lIns="121883" tIns="60941" rIns="121883" bIns="60941">
            <a:spAutoFit/>
          </a:bodyPr>
          <a:lstStyle/>
          <a:p>
            <a:pPr algn="ctr" defTabSz="1218750"/>
            <a:r>
              <a:rPr lang="zh-TW" altLang="en-US" sz="5867" dirty="0">
                <a:ln>
                  <a:solidFill>
                    <a:prstClr val="white"/>
                  </a:solidFill>
                </a:ln>
                <a:solidFill>
                  <a:prstClr val="white"/>
                </a:solidFill>
                <a:latin typeface="微軟正黑體" panose="020B0604030504040204" pitchFamily="34" charset="-120"/>
                <a:ea typeface="微軟正黑體" panose="020B0604030504040204" pitchFamily="34" charset="-120"/>
                <a:cs typeface="Arial" pitchFamily="34" charset="0"/>
              </a:rPr>
              <a:t>我們身處一個滑動的世界</a:t>
            </a:r>
            <a:endParaRPr lang="en-US" sz="5867" dirty="0">
              <a:ln>
                <a:solidFill>
                  <a:prstClr val="white"/>
                </a:solidFill>
              </a:ln>
              <a:solidFill>
                <a:prstClr val="white"/>
              </a:solidFill>
              <a:latin typeface="微軟正黑體" panose="020B0604030504040204" pitchFamily="34" charset="-120"/>
              <a:ea typeface="微軟正黑體" panose="020B0604030504040204" pitchFamily="34" charset="-120"/>
              <a:cs typeface="Arial" pitchFamily="34" charset="0"/>
            </a:endParaRPr>
          </a:p>
        </p:txBody>
      </p:sp>
      <p:sp>
        <p:nvSpPr>
          <p:cNvPr id="8" name="TextBox 7"/>
          <p:cNvSpPr txBox="1"/>
          <p:nvPr/>
        </p:nvSpPr>
        <p:spPr>
          <a:xfrm>
            <a:off x="8376360" y="7586133"/>
            <a:ext cx="246211" cy="492404"/>
          </a:xfrm>
          <a:prstGeom prst="rect">
            <a:avLst/>
          </a:prstGeom>
          <a:noFill/>
        </p:spPr>
        <p:txBody>
          <a:bodyPr wrap="none" lIns="121883" tIns="60941" rIns="121883" bIns="60941" rtlCol="0">
            <a:spAutoFit/>
          </a:bodyPr>
          <a:lstStyle/>
          <a:p>
            <a:pPr defTabSz="1218750"/>
            <a:endParaRPr lang="en-US" sz="2400" dirty="0">
              <a:solidFill>
                <a:prstClr val="black"/>
              </a:solidFill>
            </a:endParaRPr>
          </a:p>
        </p:txBody>
      </p:sp>
    </p:spTree>
    <p:extLst>
      <p:ext uri="{BB962C8B-B14F-4D97-AF65-F5344CB8AC3E}">
        <p14:creationId xmlns:p14="http://schemas.microsoft.com/office/powerpoint/2010/main" val="378669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3" tIns="60941" rIns="121883" bIns="60941" rtlCol="0" anchor="ctr"/>
          <a:lstStyle/>
          <a:p>
            <a:pPr algn="ctr" defTabSz="1218750"/>
            <a:endParaRPr lang="en-US" sz="2400" dirty="0">
              <a:solidFill>
                <a:prstClr val="white"/>
              </a:solidFill>
            </a:endParaRPr>
          </a:p>
        </p:txBody>
      </p:sp>
      <p:grpSp>
        <p:nvGrpSpPr>
          <p:cNvPr id="5" name="Group 4"/>
          <p:cNvGrpSpPr/>
          <p:nvPr/>
        </p:nvGrpSpPr>
        <p:grpSpPr>
          <a:xfrm>
            <a:off x="6502400" y="2743200"/>
            <a:ext cx="5791200" cy="2514600"/>
            <a:chOff x="4876800" y="2057400"/>
            <a:chExt cx="4343400" cy="1885950"/>
          </a:xfrm>
        </p:grpSpPr>
        <p:sp>
          <p:nvSpPr>
            <p:cNvPr id="12" name="Title 1"/>
            <p:cNvSpPr txBox="1">
              <a:spLocks/>
            </p:cNvSpPr>
            <p:nvPr/>
          </p:nvSpPr>
          <p:spPr>
            <a:xfrm>
              <a:off x="6934200" y="2562958"/>
              <a:ext cx="2286000" cy="857250"/>
            </a:xfrm>
            <a:prstGeom prst="rect">
              <a:avLst/>
            </a:prstGeom>
          </p:spPr>
          <p:txBody>
            <a:bodyPr/>
            <a:lstStyle/>
            <a:p>
              <a:pPr defTabSz="1218750">
                <a:spcBef>
                  <a:spcPct val="0"/>
                </a:spcBef>
                <a:defRPr/>
              </a:pPr>
              <a:r>
                <a:rPr lang="zh-TW" altLang="en-US" sz="5333"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itchFamily="34" charset="0"/>
                </a:rPr>
                <a:t>影片</a:t>
              </a:r>
              <a:endParaRPr lang="en-US" sz="5333"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itchFamily="34" charset="0"/>
              </a:endParaRPr>
            </a:p>
          </p:txBody>
        </p:sp>
        <p:pic>
          <p:nvPicPr>
            <p:cNvPr id="3075" name="Picture 3" descr="K:\ODESK - ELANCE JOBS\Loren\icon_video.png"/>
            <p:cNvPicPr>
              <a:picLocks noChangeAspect="1" noChangeArrowheads="1"/>
            </p:cNvPicPr>
            <p:nvPr/>
          </p:nvPicPr>
          <p:blipFill>
            <a:blip r:embed="rId3" cstate="screen">
              <a:biLevel thresh="25000"/>
              <a:extLst>
                <a:ext uri="{28A0092B-C50C-407E-A947-70E740481C1C}">
                  <a14:useLocalDpi xmlns:a14="http://schemas.microsoft.com/office/drawing/2010/main"/>
                </a:ext>
              </a:extLst>
            </a:blip>
            <a:srcRect/>
            <a:stretch>
              <a:fillRect/>
            </a:stretch>
          </p:blipFill>
          <p:spPr bwMode="auto">
            <a:xfrm>
              <a:off x="4876800" y="2057400"/>
              <a:ext cx="2133600" cy="1885950"/>
            </a:xfrm>
            <a:prstGeom prst="rect">
              <a:avLst/>
            </a:prstGeom>
            <a:noFill/>
          </p:spPr>
        </p:pic>
      </p:grpSp>
      <p:grpSp>
        <p:nvGrpSpPr>
          <p:cNvPr id="3" name="Group 2"/>
          <p:cNvGrpSpPr/>
          <p:nvPr/>
        </p:nvGrpSpPr>
        <p:grpSpPr>
          <a:xfrm>
            <a:off x="406400" y="2362200"/>
            <a:ext cx="5689600" cy="2997200"/>
            <a:chOff x="304800" y="1771650"/>
            <a:chExt cx="4267200" cy="2247900"/>
          </a:xfrm>
        </p:grpSpPr>
        <p:sp>
          <p:nvSpPr>
            <p:cNvPr id="11" name="Title 1"/>
            <p:cNvSpPr txBox="1">
              <a:spLocks/>
            </p:cNvSpPr>
            <p:nvPr/>
          </p:nvSpPr>
          <p:spPr>
            <a:xfrm>
              <a:off x="304800" y="2571750"/>
              <a:ext cx="2286000" cy="857250"/>
            </a:xfrm>
            <a:prstGeom prst="rect">
              <a:avLst/>
            </a:prstGeom>
          </p:spPr>
          <p:txBody>
            <a:bodyPr/>
            <a:lstStyle/>
            <a:p>
              <a:pPr algn="ctr" defTabSz="1218750">
                <a:spcBef>
                  <a:spcPct val="0"/>
                </a:spcBef>
                <a:defRPr/>
              </a:pPr>
              <a:r>
                <a:rPr lang="zh-TW" altLang="en-US" sz="5333"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itchFamily="34" charset="0"/>
                </a:rPr>
                <a:t>照片</a:t>
              </a:r>
              <a:endParaRPr lang="en-US" sz="5333" dirty="0">
                <a:ln w="3175">
                  <a:solidFill>
                    <a:prstClr val="white"/>
                  </a:solidFill>
                </a:ln>
                <a:solidFill>
                  <a:prstClr val="white"/>
                </a:solidFill>
                <a:latin typeface="微軟正黑體" panose="020B0604030504040204" pitchFamily="34" charset="-120"/>
                <a:ea typeface="微軟正黑體" panose="020B0604030504040204" pitchFamily="34" charset="-120"/>
                <a:cs typeface="Arial" pitchFamily="34" charset="0"/>
              </a:endParaRPr>
            </a:p>
          </p:txBody>
        </p:sp>
        <p:pic>
          <p:nvPicPr>
            <p:cNvPr id="3074" name="Picture 2"/>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2324100" y="1771650"/>
              <a:ext cx="2247900" cy="2247900"/>
            </a:xfrm>
            <a:prstGeom prst="rect">
              <a:avLst/>
            </a:prstGeom>
            <a:noFill/>
          </p:spPr>
        </p:pic>
      </p:grpSp>
      <p:sp>
        <p:nvSpPr>
          <p:cNvPr id="2" name="Title 1"/>
          <p:cNvSpPr>
            <a:spLocks noGrp="1"/>
          </p:cNvSpPr>
          <p:nvPr>
            <p:ph type="title" idx="4294967295"/>
          </p:nvPr>
        </p:nvSpPr>
        <p:spPr>
          <a:xfrm>
            <a:off x="-101600" y="990600"/>
            <a:ext cx="12293600" cy="1143000"/>
          </a:xfrm>
          <a:prstGeom prst="rect">
            <a:avLst/>
          </a:prstGeom>
        </p:spPr>
        <p:txBody>
          <a:bodyPr>
            <a:normAutofit/>
          </a:bodyPr>
          <a:lstStyle/>
          <a:p>
            <a:r>
              <a:rPr lang="zh-TW" altLang="en-US" sz="4267" dirty="0">
                <a:ln>
                  <a:solidFill>
                    <a:schemeClr val="bg1"/>
                  </a:solidFill>
                </a:ln>
                <a:solidFill>
                  <a:schemeClr val="bg1"/>
                </a:solidFill>
                <a:latin typeface="微軟正黑體" panose="020B0604030504040204" pitchFamily="34" charset="-120"/>
                <a:ea typeface="微軟正黑體" panose="020B0604030504040204" pitchFamily="34" charset="-120"/>
                <a:cs typeface="Arial" pitchFamily="34" charset="0"/>
              </a:rPr>
              <a:t>所有的貼文都應該有一篇</a:t>
            </a:r>
            <a:endParaRPr lang="en-US" sz="4267" dirty="0">
              <a:ln>
                <a:solidFill>
                  <a:schemeClr val="bg1"/>
                </a:solidFill>
              </a:ln>
              <a:solidFill>
                <a:schemeClr val="bg1"/>
              </a:solidFill>
              <a:latin typeface="微軟正黑體" panose="020B0604030504040204" pitchFamily="34" charset="-120"/>
              <a:ea typeface="微軟正黑體" panose="020B0604030504040204" pitchFamily="34" charset="-120"/>
              <a:cs typeface="Arial" pitchFamily="34" charset="0"/>
            </a:endParaRPr>
          </a:p>
        </p:txBody>
      </p:sp>
      <p:cxnSp>
        <p:nvCxnSpPr>
          <p:cNvPr id="4" name="Straight Connector 3"/>
          <p:cNvCxnSpPr/>
          <p:nvPr/>
        </p:nvCxnSpPr>
        <p:spPr>
          <a:xfrm>
            <a:off x="6299200" y="2717800"/>
            <a:ext cx="0" cy="28448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66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Group 11"/>
          <p:cNvGrpSpPr/>
          <p:nvPr/>
        </p:nvGrpSpPr>
        <p:grpSpPr>
          <a:xfrm>
            <a:off x="5689619" y="1193819"/>
            <a:ext cx="5863799" cy="1274467"/>
            <a:chOff x="6052433" y="1629227"/>
            <a:chExt cx="5863798" cy="1274466"/>
          </a:xfrm>
        </p:grpSpPr>
        <p:sp>
          <p:nvSpPr>
            <p:cNvPr id="3" name="Rectangle 2"/>
            <p:cNvSpPr/>
            <p:nvPr/>
          </p:nvSpPr>
          <p:spPr>
            <a:xfrm>
              <a:off x="6052433" y="1629227"/>
              <a:ext cx="5863798" cy="646331"/>
            </a:xfrm>
            <a:prstGeom prst="rect">
              <a:avLst/>
            </a:prstGeom>
          </p:spPr>
          <p:txBody>
            <a:bodyPr wrap="square">
              <a:spAutoFit/>
            </a:bodyPr>
            <a:lstStyle/>
            <a:p>
              <a:pPr defTabSz="1218750"/>
              <a:r>
                <a:rPr lang="zh-TW" altLang="en-US" sz="3600" b="1" dirty="0">
                  <a:ln w="3175">
                    <a:noFill/>
                  </a:ln>
                  <a:latin typeface="微軟正黑體" panose="020B0604030504040204" pitchFamily="34" charset="-120"/>
                  <a:ea typeface="微軟正黑體" panose="020B0604030504040204" pitchFamily="34" charset="-120"/>
                </a:rPr>
                <a:t>在社群媒體分享</a:t>
              </a:r>
              <a:endParaRPr lang="en-US" sz="3600" b="1" dirty="0">
                <a:ln w="3175">
                  <a:noFill/>
                </a:ln>
                <a:latin typeface="微軟正黑體" panose="020B0604030504040204" pitchFamily="34" charset="-120"/>
                <a:ea typeface="微軟正黑體" panose="020B0604030504040204" pitchFamily="34" charset="-120"/>
              </a:endParaRPr>
            </a:p>
          </p:txBody>
        </p:sp>
        <p:sp>
          <p:nvSpPr>
            <p:cNvPr id="9" name="Rectangle 8"/>
            <p:cNvSpPr/>
            <p:nvPr/>
          </p:nvSpPr>
          <p:spPr>
            <a:xfrm>
              <a:off x="6153050" y="2442028"/>
              <a:ext cx="4519185" cy="461665"/>
            </a:xfrm>
            <a:prstGeom prst="rect">
              <a:avLst/>
            </a:prstGeom>
          </p:spPr>
          <p:txBody>
            <a:bodyPr wrap="none">
              <a:spAutoFit/>
            </a:bodyPr>
            <a:lstStyle/>
            <a:p>
              <a:pPr defTabSz="1218750"/>
              <a:r>
                <a:rPr lang="zh-TW" altLang="en-US" sz="2400" b="1" dirty="0">
                  <a:ln w="3175">
                    <a:noFill/>
                  </a:ln>
                  <a:ea typeface="微軟正黑體" panose="020B0604030504040204" pitchFamily="34" charset="-120"/>
                </a:rPr>
                <a:t>分享時，應該包含 </a:t>
              </a:r>
              <a:r>
                <a:rPr lang="en-US" sz="2400" b="1" dirty="0">
                  <a:ln w="3175">
                    <a:noFill/>
                  </a:ln>
                  <a:ea typeface="微軟正黑體" panose="020B0604030504040204" pitchFamily="34" charset="-120"/>
                </a:rPr>
                <a:t>10-3-1 </a:t>
              </a:r>
              <a:r>
                <a:rPr lang="zh-TW" altLang="en-US" sz="2400" b="1" dirty="0">
                  <a:ln w="3175">
                    <a:noFill/>
                  </a:ln>
                  <a:ea typeface="微軟正黑體" panose="020B0604030504040204" pitchFamily="34" charset="-120"/>
                </a:rPr>
                <a:t>的公式</a:t>
              </a:r>
              <a:endParaRPr lang="en-US" sz="2400" b="1" dirty="0">
                <a:ln w="3175">
                  <a:noFill/>
                </a:ln>
                <a:ea typeface="微軟正黑體" panose="020B0604030504040204" pitchFamily="34" charset="-120"/>
              </a:endParaRPr>
            </a:p>
          </p:txBody>
        </p:sp>
        <p:cxnSp>
          <p:nvCxnSpPr>
            <p:cNvPr id="11" name="Straight Connector 10"/>
            <p:cNvCxnSpPr/>
            <p:nvPr/>
          </p:nvCxnSpPr>
          <p:spPr>
            <a:xfrm>
              <a:off x="6393543" y="2385661"/>
              <a:ext cx="4891315" cy="1"/>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3" name="Donut 12"/>
          <p:cNvSpPr/>
          <p:nvPr/>
        </p:nvSpPr>
        <p:spPr>
          <a:xfrm>
            <a:off x="6372403" y="2736927"/>
            <a:ext cx="640080" cy="640080"/>
          </a:xfrm>
          <a:prstGeom prst="don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719" rIns="91376" bIns="45719" rtlCol="0" anchor="ctr"/>
          <a:lstStyle/>
          <a:p>
            <a:pPr algn="ctr" defTabSz="1218750"/>
            <a:endParaRPr lang="en-US" sz="2400" b="1" dirty="0">
              <a:solidFill>
                <a:schemeClr val="tx1"/>
              </a:solidFill>
            </a:endParaRPr>
          </a:p>
        </p:txBody>
      </p:sp>
      <p:sp>
        <p:nvSpPr>
          <p:cNvPr id="14" name="Donut 13"/>
          <p:cNvSpPr/>
          <p:nvPr/>
        </p:nvSpPr>
        <p:spPr>
          <a:xfrm>
            <a:off x="6372403" y="3628636"/>
            <a:ext cx="640080" cy="640080"/>
          </a:xfrm>
          <a:prstGeom prst="don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719" rIns="91376" bIns="45719" rtlCol="0" anchor="ctr"/>
          <a:lstStyle/>
          <a:p>
            <a:pPr algn="ctr" defTabSz="1218750"/>
            <a:endParaRPr lang="en-US" sz="2400" b="1" dirty="0">
              <a:solidFill>
                <a:schemeClr val="tx1"/>
              </a:solidFill>
            </a:endParaRPr>
          </a:p>
        </p:txBody>
      </p:sp>
      <p:sp>
        <p:nvSpPr>
          <p:cNvPr id="15" name="Donut 14"/>
          <p:cNvSpPr/>
          <p:nvPr/>
        </p:nvSpPr>
        <p:spPr>
          <a:xfrm>
            <a:off x="6372403" y="4520345"/>
            <a:ext cx="640080" cy="640080"/>
          </a:xfrm>
          <a:prstGeom prst="don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719" rIns="91376" bIns="45719" rtlCol="0" anchor="ctr"/>
          <a:lstStyle/>
          <a:p>
            <a:pPr algn="ctr" defTabSz="1218750"/>
            <a:endParaRPr lang="en-US" sz="2400" b="1" dirty="0">
              <a:solidFill>
                <a:schemeClr val="tx1"/>
              </a:solidFill>
            </a:endParaRPr>
          </a:p>
        </p:txBody>
      </p:sp>
      <p:sp>
        <p:nvSpPr>
          <p:cNvPr id="16" name="Rectangle 15"/>
          <p:cNvSpPr/>
          <p:nvPr/>
        </p:nvSpPr>
        <p:spPr>
          <a:xfrm>
            <a:off x="7179629" y="2734489"/>
            <a:ext cx="5012415" cy="748793"/>
          </a:xfrm>
          <a:prstGeom prst="rect">
            <a:avLst/>
          </a:prstGeom>
        </p:spPr>
        <p:txBody>
          <a:bodyPr wrap="square" lIns="91376" tIns="45719" rIns="91376" bIns="45719">
            <a:spAutoFit/>
          </a:bodyPr>
          <a:lstStyle/>
          <a:p>
            <a:pPr marL="0" lvl="1" defTabSz="1218750"/>
            <a:r>
              <a:rPr lang="zh-TW" altLang="en-US" sz="2133" b="1" dirty="0">
                <a:ln w="3175">
                  <a:noFill/>
                </a:ln>
                <a:ea typeface="微軟正黑體" panose="020B0604030504040204" pitchFamily="34" charset="-120"/>
              </a:rPr>
              <a:t>分享</a:t>
            </a:r>
            <a:r>
              <a:rPr lang="en-US" sz="2133" b="1" dirty="0">
                <a:ln w="3175">
                  <a:noFill/>
                </a:ln>
                <a:ea typeface="微軟正黑體" panose="020B0604030504040204" pitchFamily="34" charset="-120"/>
              </a:rPr>
              <a:t>10</a:t>
            </a:r>
            <a:r>
              <a:rPr lang="zh-TW" altLang="en-US" sz="2133" b="1" dirty="0">
                <a:ln w="3175">
                  <a:noFill/>
                </a:ln>
                <a:ea typeface="微軟正黑體" panose="020B0604030504040204" pitchFamily="34" charset="-120"/>
              </a:rPr>
              <a:t>則有娛樂性</a:t>
            </a:r>
            <a:r>
              <a:rPr lang="en-US" altLang="zh-TW" sz="2133" b="1" dirty="0">
                <a:ln w="3175">
                  <a:noFill/>
                </a:ln>
                <a:ea typeface="微軟正黑體" panose="020B0604030504040204" pitchFamily="34" charset="-120"/>
              </a:rPr>
              <a:t>/</a:t>
            </a:r>
            <a:r>
              <a:rPr lang="zh-TW" altLang="en-US" sz="2133" b="1" dirty="0">
                <a:ln w="3175">
                  <a:noFill/>
                </a:ln>
                <a:ea typeface="微軟正黑體" panose="020B0604030504040204" pitchFamily="34" charset="-120"/>
              </a:rPr>
              <a:t>有趣的</a:t>
            </a:r>
            <a:r>
              <a:rPr lang="en-US" altLang="zh-TW" sz="2133" b="1" dirty="0">
                <a:ln w="3175">
                  <a:noFill/>
                </a:ln>
                <a:ea typeface="微軟正黑體" panose="020B0604030504040204" pitchFamily="34" charset="-120"/>
              </a:rPr>
              <a:t>/</a:t>
            </a:r>
            <a:r>
              <a:rPr lang="zh-TW" altLang="en-US" sz="2133" b="1" dirty="0">
                <a:ln w="3175">
                  <a:noFill/>
                </a:ln>
                <a:ea typeface="微軟正黑體" panose="020B0604030504040204" pitchFamily="34" charset="-120"/>
              </a:rPr>
              <a:t>激勵人心</a:t>
            </a:r>
            <a:endParaRPr lang="en-US" altLang="zh-TW" sz="2133" b="1" dirty="0">
              <a:ln w="3175">
                <a:noFill/>
              </a:ln>
              <a:ea typeface="微軟正黑體" panose="020B0604030504040204" pitchFamily="34" charset="-120"/>
            </a:endParaRPr>
          </a:p>
          <a:p>
            <a:pPr marL="0" lvl="1" defTabSz="1218750"/>
            <a:r>
              <a:rPr lang="zh-TW" altLang="en-US" sz="2133" b="1" dirty="0">
                <a:ln w="3175">
                  <a:noFill/>
                </a:ln>
                <a:ea typeface="微軟正黑體" panose="020B0604030504040204" pitchFamily="34" charset="-120"/>
              </a:rPr>
              <a:t>的貼文</a:t>
            </a:r>
            <a:endParaRPr lang="en-US" sz="2133" b="1" dirty="0">
              <a:ln w="3175">
                <a:noFill/>
              </a:ln>
              <a:ea typeface="微軟正黑體" panose="020B0604030504040204" pitchFamily="34" charset="-120"/>
            </a:endParaRPr>
          </a:p>
        </p:txBody>
      </p:sp>
      <p:sp>
        <p:nvSpPr>
          <p:cNvPr id="17" name="Rectangle 16"/>
          <p:cNvSpPr/>
          <p:nvPr/>
        </p:nvSpPr>
        <p:spPr>
          <a:xfrm>
            <a:off x="7179603" y="3764031"/>
            <a:ext cx="3063530" cy="420562"/>
          </a:xfrm>
          <a:prstGeom prst="rect">
            <a:avLst/>
          </a:prstGeom>
        </p:spPr>
        <p:txBody>
          <a:bodyPr wrap="none" lIns="91376" tIns="45719" rIns="91376" bIns="45719">
            <a:spAutoFit/>
          </a:bodyPr>
          <a:lstStyle/>
          <a:p>
            <a:pPr marL="0" lvl="1" defTabSz="1218750"/>
            <a:r>
              <a:rPr lang="zh-TW" altLang="en-US" sz="2133" b="1" dirty="0">
                <a:ln w="3175">
                  <a:noFill/>
                </a:ln>
                <a:ea typeface="微軟正黑體" panose="020B0604030504040204" pitchFamily="34" charset="-120"/>
              </a:rPr>
              <a:t>分享</a:t>
            </a:r>
            <a:r>
              <a:rPr lang="en-US" sz="2133" b="1" dirty="0">
                <a:ln w="3175">
                  <a:noFill/>
                </a:ln>
                <a:ea typeface="微軟正黑體" panose="020B0604030504040204" pitchFamily="34" charset="-120"/>
              </a:rPr>
              <a:t>3</a:t>
            </a:r>
            <a:r>
              <a:rPr lang="zh-TW" altLang="en-US" sz="2133" b="1" dirty="0">
                <a:ln w="3175">
                  <a:noFill/>
                </a:ln>
                <a:ea typeface="微軟正黑體" panose="020B0604030504040204" pitchFamily="34" charset="-120"/>
              </a:rPr>
              <a:t>則業界的特定訊息</a:t>
            </a:r>
            <a:endParaRPr lang="en-US" sz="2133" b="1" dirty="0">
              <a:ln w="3175">
                <a:noFill/>
              </a:ln>
              <a:ea typeface="微軟正黑體" panose="020B0604030504040204" pitchFamily="34" charset="-120"/>
            </a:endParaRPr>
          </a:p>
        </p:txBody>
      </p:sp>
      <p:sp>
        <p:nvSpPr>
          <p:cNvPr id="18" name="Rectangle 17"/>
          <p:cNvSpPr/>
          <p:nvPr/>
        </p:nvSpPr>
        <p:spPr>
          <a:xfrm>
            <a:off x="7179586" y="4610265"/>
            <a:ext cx="4758415" cy="420562"/>
          </a:xfrm>
          <a:prstGeom prst="rect">
            <a:avLst/>
          </a:prstGeom>
        </p:spPr>
        <p:txBody>
          <a:bodyPr wrap="square" lIns="91376" tIns="45719" rIns="91376" bIns="45719">
            <a:spAutoFit/>
          </a:bodyPr>
          <a:lstStyle/>
          <a:p>
            <a:pPr marL="0" lvl="1" defTabSz="1218750"/>
            <a:r>
              <a:rPr lang="zh-TW" altLang="en-US" sz="2133" b="1" dirty="0">
                <a:ln w="3175">
                  <a:noFill/>
                </a:ln>
                <a:ea typeface="微軟正黑體" panose="020B0604030504040204" pitchFamily="34" charset="-120"/>
              </a:rPr>
              <a:t>分享</a:t>
            </a:r>
            <a:r>
              <a:rPr lang="en-US" sz="2133" b="1" dirty="0">
                <a:ln w="3175">
                  <a:noFill/>
                </a:ln>
                <a:ea typeface="微軟正黑體" panose="020B0604030504040204" pitchFamily="34" charset="-120"/>
              </a:rPr>
              <a:t>1</a:t>
            </a:r>
            <a:r>
              <a:rPr lang="zh-TW" altLang="en-US" sz="2133" b="1" dirty="0">
                <a:ln w="3175">
                  <a:noFill/>
                </a:ln>
                <a:ea typeface="微軟正黑體" panose="020B0604030504040204" pitchFamily="34" charset="-120"/>
              </a:rPr>
              <a:t>則你公司提供的特定商品</a:t>
            </a:r>
            <a:endParaRPr lang="en-US" sz="2133" b="1" dirty="0">
              <a:ln w="3175">
                <a:noFill/>
              </a:ln>
              <a:ea typeface="微軟正黑體" panose="020B0604030504040204" pitchFamily="34" charset="-120"/>
            </a:endParaRPr>
          </a:p>
        </p:txBody>
      </p:sp>
      <p:sp>
        <p:nvSpPr>
          <p:cNvPr id="21" name="Donut 20"/>
          <p:cNvSpPr/>
          <p:nvPr/>
        </p:nvSpPr>
        <p:spPr>
          <a:xfrm>
            <a:off x="6372403" y="5412055"/>
            <a:ext cx="640080" cy="640080"/>
          </a:xfrm>
          <a:prstGeom prst="don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6" tIns="45719" rIns="91376" bIns="45719" rtlCol="0" anchor="ctr"/>
          <a:lstStyle/>
          <a:p>
            <a:pPr algn="ctr" defTabSz="1218750"/>
            <a:endParaRPr lang="en-US" sz="2400" b="1" dirty="0">
              <a:solidFill>
                <a:schemeClr val="tx1"/>
              </a:solidFill>
            </a:endParaRPr>
          </a:p>
        </p:txBody>
      </p:sp>
      <p:sp>
        <p:nvSpPr>
          <p:cNvPr id="22" name="Rectangle 21"/>
          <p:cNvSpPr/>
          <p:nvPr/>
        </p:nvSpPr>
        <p:spPr>
          <a:xfrm>
            <a:off x="7179585" y="5405827"/>
            <a:ext cx="4821915" cy="420562"/>
          </a:xfrm>
          <a:prstGeom prst="rect">
            <a:avLst/>
          </a:prstGeom>
        </p:spPr>
        <p:txBody>
          <a:bodyPr wrap="square" lIns="91376" tIns="45719" rIns="91376" bIns="45719">
            <a:spAutoFit/>
          </a:bodyPr>
          <a:lstStyle/>
          <a:p>
            <a:pPr marL="0" lvl="1" defTabSz="1218750"/>
            <a:r>
              <a:rPr lang="zh-TW" altLang="en-US" sz="2133" b="1" dirty="0">
                <a:ln w="3175">
                  <a:noFill/>
                </a:ln>
                <a:ea typeface="微軟正黑體" panose="020B0604030504040204" pitchFamily="34" charset="-120"/>
              </a:rPr>
              <a:t>轉貼。這可以讓你避免</a:t>
            </a:r>
            <a:r>
              <a:rPr lang="en-US" altLang="zh-TW" sz="2133" b="1" dirty="0">
                <a:ln w="3175">
                  <a:noFill/>
                </a:ln>
                <a:ea typeface="微軟正黑體" panose="020B0604030504040204" pitchFamily="34" charset="-120"/>
              </a:rPr>
              <a:t>”</a:t>
            </a:r>
            <a:r>
              <a:rPr lang="zh-TW" altLang="en-US" sz="2133" b="1" dirty="0">
                <a:ln w="3175">
                  <a:noFill/>
                </a:ln>
                <a:ea typeface="微軟正黑體" panose="020B0604030504040204" pitchFamily="34" charset="-120"/>
              </a:rPr>
              <a:t>過度推銷</a:t>
            </a:r>
            <a:r>
              <a:rPr lang="en-US" altLang="zh-TW" sz="2133" b="1" dirty="0">
                <a:ln w="3175">
                  <a:noFill/>
                </a:ln>
                <a:ea typeface="微軟正黑體" panose="020B0604030504040204" pitchFamily="34" charset="-120"/>
              </a:rPr>
              <a:t>”</a:t>
            </a:r>
            <a:r>
              <a:rPr lang="en-US" sz="2133" b="1" dirty="0">
                <a:ln w="3175">
                  <a:noFill/>
                </a:ln>
                <a:ea typeface="微軟正黑體" panose="020B0604030504040204" pitchFamily="34" charset="-120"/>
              </a:rPr>
              <a:t> </a:t>
            </a:r>
          </a:p>
        </p:txBody>
      </p:sp>
      <p:pic>
        <p:nvPicPr>
          <p:cNvPr id="19" name="Picture 4" descr="44_Replace_Mockup.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6402" y="-127000"/>
            <a:ext cx="7363252" cy="7005320"/>
          </a:xfrm>
          <a:prstGeom prst="rect">
            <a:avLst/>
          </a:prstGeom>
        </p:spPr>
      </p:pic>
    </p:spTree>
    <p:extLst>
      <p:ext uri="{BB962C8B-B14F-4D97-AF65-F5344CB8AC3E}">
        <p14:creationId xmlns:p14="http://schemas.microsoft.com/office/powerpoint/2010/main" val="287693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1500"/>
                            </p:stCondLst>
                            <p:childTnLst>
                              <p:par>
                                <p:cTn id="24" presetID="53" presetClass="entr" presetSubtype="16"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2000"/>
                            </p:stCondLst>
                            <p:childTnLst>
                              <p:par>
                                <p:cTn id="33" presetID="53" presetClass="entr" presetSubtype="16"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P spid="17" grpId="0"/>
      <p:bldP spid="18" grpId="0"/>
      <p:bldP spid="21" grpId="0" animBg="1"/>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p:cNvSpPr/>
          <p:nvPr/>
        </p:nvSpPr>
        <p:spPr>
          <a:xfrm>
            <a:off x="630621" y="0"/>
            <a:ext cx="4750675" cy="6858000"/>
          </a:xfrm>
          <a:prstGeom prst="rect">
            <a:avLst/>
          </a:prstGeom>
          <a:solidFill>
            <a:srgbClr val="00B0F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4" name="TextBox 3"/>
          <p:cNvSpPr txBox="1"/>
          <p:nvPr/>
        </p:nvSpPr>
        <p:spPr>
          <a:xfrm>
            <a:off x="693682" y="934921"/>
            <a:ext cx="4687615" cy="4196085"/>
          </a:xfrm>
          <a:prstGeom prst="rect">
            <a:avLst/>
          </a:prstGeom>
          <a:noFill/>
        </p:spPr>
        <p:txBody>
          <a:bodyPr wrap="square" rtlCol="0">
            <a:spAutoFit/>
          </a:bodyPr>
          <a:lstStyle/>
          <a:p>
            <a:pPr defTabSz="609585">
              <a:spcAft>
                <a:spcPts val="1600"/>
              </a:spcAft>
            </a:pPr>
            <a:r>
              <a:rPr lang="zh-TW" altLang="en-US" sz="4267" b="1" dirty="0">
                <a:solidFill>
                  <a:prstClr val="white"/>
                </a:solidFill>
                <a:ea typeface="微軟正黑體" panose="020B0604030504040204" pitchFamily="34" charset="-120"/>
              </a:rPr>
              <a:t>你的社群策略</a:t>
            </a:r>
            <a:endParaRPr lang="en-US" sz="4267" b="1" dirty="0">
              <a:solidFill>
                <a:prstClr val="white"/>
              </a:solidFill>
              <a:ea typeface="微軟正黑體" panose="020B0604030504040204" pitchFamily="34" charset="-120"/>
            </a:endParaRPr>
          </a:p>
          <a:p>
            <a:pPr defTabSz="609585">
              <a:spcAft>
                <a:spcPts val="1600"/>
              </a:spcAft>
            </a:pPr>
            <a:r>
              <a:rPr lang="zh-TW" altLang="en-US" sz="2400" dirty="0">
                <a:solidFill>
                  <a:prstClr val="white"/>
                </a:solidFill>
                <a:ea typeface="微軟正黑體" panose="020B0604030504040204" pitchFamily="34" charset="-120"/>
              </a:rPr>
              <a:t>你有在社群網路嗎</a:t>
            </a:r>
            <a:r>
              <a:rPr lang="en-US" altLang="zh-TW" sz="2400" dirty="0">
                <a:solidFill>
                  <a:prstClr val="white"/>
                </a:solidFill>
                <a:ea typeface="微軟正黑體" panose="020B0604030504040204" pitchFamily="34" charset="-120"/>
              </a:rPr>
              <a:t>?</a:t>
            </a:r>
            <a:endParaRPr lang="en-US" sz="2400" dirty="0">
              <a:solidFill>
                <a:prstClr val="white"/>
              </a:solidFill>
              <a:ea typeface="微軟正黑體" panose="020B0604030504040204" pitchFamily="34" charset="-120"/>
            </a:endParaRPr>
          </a:p>
          <a:p>
            <a:pPr defTabSz="609585">
              <a:spcAft>
                <a:spcPts val="1600"/>
              </a:spcAft>
            </a:pPr>
            <a:r>
              <a:rPr lang="zh-TW" altLang="en-US" sz="2400" dirty="0">
                <a:solidFill>
                  <a:prstClr val="white"/>
                </a:solidFill>
                <a:ea typeface="微軟正黑體" panose="020B0604030504040204" pitchFamily="34" charset="-120"/>
              </a:rPr>
              <a:t>你的內容有價值嗎</a:t>
            </a:r>
            <a:r>
              <a:rPr lang="en-US" altLang="zh-TW" sz="2400" dirty="0">
                <a:solidFill>
                  <a:prstClr val="white"/>
                </a:solidFill>
                <a:ea typeface="微軟正黑體" panose="020B0604030504040204" pitchFamily="34" charset="-120"/>
              </a:rPr>
              <a:t>?</a:t>
            </a:r>
            <a:endParaRPr lang="en-US" sz="2400" dirty="0">
              <a:solidFill>
                <a:prstClr val="white"/>
              </a:solidFill>
              <a:ea typeface="微軟正黑體" panose="020B0604030504040204" pitchFamily="34" charset="-120"/>
            </a:endParaRPr>
          </a:p>
          <a:p>
            <a:pPr defTabSz="609585">
              <a:spcAft>
                <a:spcPts val="1600"/>
              </a:spcAft>
            </a:pPr>
            <a:r>
              <a:rPr lang="zh-TW" altLang="en-US" sz="2400" dirty="0">
                <a:solidFill>
                  <a:prstClr val="white"/>
                </a:solidFill>
                <a:ea typeface="微軟正黑體" panose="020B0604030504040204" pitchFamily="34" charset="-120"/>
              </a:rPr>
              <a:t>你有持續貼文嗎</a:t>
            </a:r>
            <a:r>
              <a:rPr lang="en-US" altLang="zh-TW" sz="2400" dirty="0">
                <a:solidFill>
                  <a:prstClr val="white"/>
                </a:solidFill>
                <a:ea typeface="微軟正黑體" panose="020B0604030504040204" pitchFamily="34" charset="-120"/>
              </a:rPr>
              <a:t>?</a:t>
            </a:r>
            <a:endParaRPr lang="en-US" sz="2400" dirty="0">
              <a:solidFill>
                <a:prstClr val="white"/>
              </a:solidFill>
              <a:ea typeface="微軟正黑體" panose="020B0604030504040204" pitchFamily="34" charset="-120"/>
            </a:endParaRPr>
          </a:p>
          <a:p>
            <a:pPr defTabSz="609585">
              <a:spcAft>
                <a:spcPts val="1600"/>
              </a:spcAft>
            </a:pPr>
            <a:r>
              <a:rPr lang="zh-TW" altLang="en-US" sz="2400" dirty="0">
                <a:solidFill>
                  <a:prstClr val="white"/>
                </a:solidFill>
                <a:ea typeface="微軟正黑體" panose="020B0604030504040204" pitchFamily="34" charset="-120"/>
              </a:rPr>
              <a:t>你想要再多使用其他社群平台嗎</a:t>
            </a:r>
            <a:r>
              <a:rPr lang="en-US" altLang="zh-TW" sz="2400" dirty="0">
                <a:solidFill>
                  <a:prstClr val="white"/>
                </a:solidFill>
                <a:ea typeface="微軟正黑體" panose="020B0604030504040204" pitchFamily="34" charset="-120"/>
              </a:rPr>
              <a:t>?</a:t>
            </a:r>
            <a:endParaRPr lang="en-US" sz="2400" dirty="0">
              <a:solidFill>
                <a:prstClr val="white"/>
              </a:solidFill>
              <a:ea typeface="微軟正黑體" panose="020B0604030504040204" pitchFamily="34" charset="-120"/>
            </a:endParaRPr>
          </a:p>
          <a:p>
            <a:pPr defTabSz="609585">
              <a:spcAft>
                <a:spcPts val="1600"/>
              </a:spcAft>
            </a:pPr>
            <a:r>
              <a:rPr lang="zh-TW" altLang="en-US" sz="2400" dirty="0">
                <a:solidFill>
                  <a:prstClr val="white"/>
                </a:solidFill>
                <a:ea typeface="微軟正黑體" panose="020B0604030504040204" pitchFamily="34" charset="-120"/>
              </a:rPr>
              <a:t>你有跟你的追蹤者互動嗎</a:t>
            </a:r>
            <a:r>
              <a:rPr lang="en-US" altLang="zh-TW" sz="2400" dirty="0">
                <a:solidFill>
                  <a:prstClr val="white"/>
                </a:solidFill>
                <a:ea typeface="微軟正黑體" panose="020B0604030504040204" pitchFamily="34" charset="-120"/>
              </a:rPr>
              <a:t>?</a:t>
            </a:r>
            <a:endParaRPr lang="en-US" sz="2400" dirty="0">
              <a:solidFill>
                <a:prstClr val="white"/>
              </a:solidFill>
              <a:ea typeface="微軟正黑體" panose="020B0604030504040204" pitchFamily="34" charset="-120"/>
            </a:endParaRPr>
          </a:p>
          <a:p>
            <a:pPr defTabSz="609585">
              <a:spcAft>
                <a:spcPts val="1600"/>
              </a:spcAft>
            </a:pPr>
            <a:r>
              <a:rPr lang="zh-TW" altLang="en-US" sz="2400" dirty="0">
                <a:solidFill>
                  <a:prstClr val="white"/>
                </a:solidFill>
                <a:ea typeface="微軟正黑體" panose="020B0604030504040204" pitchFamily="34" charset="-120"/>
              </a:rPr>
              <a:t>你有請他們採取行動嗎</a:t>
            </a:r>
            <a:r>
              <a:rPr lang="en-US" altLang="zh-TW" sz="2400" dirty="0">
                <a:solidFill>
                  <a:prstClr val="white"/>
                </a:solidFill>
                <a:ea typeface="微軟正黑體" panose="020B0604030504040204" pitchFamily="34" charset="-120"/>
              </a:rPr>
              <a:t>?</a:t>
            </a:r>
            <a:endParaRPr lang="en-US" sz="2400" dirty="0">
              <a:solidFill>
                <a:prstClr val="white"/>
              </a:solidFill>
              <a:ea typeface="微軟正黑體" panose="020B0604030504040204" pitchFamily="34" charset="-120"/>
            </a:endParaRPr>
          </a:p>
        </p:txBody>
      </p:sp>
    </p:spTree>
    <p:extLst>
      <p:ext uri="{BB962C8B-B14F-4D97-AF65-F5344CB8AC3E}">
        <p14:creationId xmlns:p14="http://schemas.microsoft.com/office/powerpoint/2010/main" val="321438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581928"/>
            <a:ext cx="5420624" cy="5276073"/>
          </a:xfrm>
          <a:prstGeom prst="rect">
            <a:avLst/>
          </a:prstGeom>
        </p:spPr>
      </p:pic>
      <p:sp>
        <p:nvSpPr>
          <p:cNvPr id="2" name="Rectangle 1"/>
          <p:cNvSpPr/>
          <p:nvPr/>
        </p:nvSpPr>
        <p:spPr>
          <a:xfrm>
            <a:off x="168161" y="246142"/>
            <a:ext cx="5392209" cy="10795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609585"/>
            <a:endParaRPr lang="en-US" sz="2400" dirty="0">
              <a:solidFill>
                <a:prstClr val="white"/>
              </a:solidFill>
            </a:endParaRPr>
          </a:p>
        </p:txBody>
      </p:sp>
      <p:sp>
        <p:nvSpPr>
          <p:cNvPr id="3" name="Rectangle 2"/>
          <p:cNvSpPr/>
          <p:nvPr/>
        </p:nvSpPr>
        <p:spPr>
          <a:xfrm>
            <a:off x="168160" y="478561"/>
            <a:ext cx="5392209" cy="666784"/>
          </a:xfrm>
          <a:prstGeom prst="rect">
            <a:avLst/>
          </a:prstGeom>
          <a:noFill/>
        </p:spPr>
        <p:txBody>
          <a:bodyPr wrap="square" lIns="91415" tIns="45719" rIns="91415" bIns="45719">
            <a:spAutoFit/>
          </a:bodyPr>
          <a:lstStyle/>
          <a:p>
            <a:pPr algn="ctr" defTabSz="609585">
              <a:tabLst>
                <a:tab pos="114262" algn="l"/>
              </a:tabLst>
            </a:pPr>
            <a:r>
              <a:rPr lang="zh-TW" altLang="en-US" sz="3733" cap="all" dirty="0">
                <a:solidFill>
                  <a:prstClr val="white"/>
                </a:solidFill>
                <a:ea typeface="Calibri" charset="0"/>
                <a:cs typeface="Calibri" charset="0"/>
              </a:rPr>
              <a:t>電子郵件行銷的方式</a:t>
            </a:r>
            <a:r>
              <a:rPr lang="en-US" sz="3733" cap="all" dirty="0">
                <a:solidFill>
                  <a:prstClr val="white"/>
                </a:solidFill>
                <a:ea typeface="Calibri" charset="0"/>
                <a:cs typeface="Calibri" charset="0"/>
              </a:rPr>
              <a:t> </a:t>
            </a:r>
          </a:p>
        </p:txBody>
      </p:sp>
      <p:sp>
        <p:nvSpPr>
          <p:cNvPr id="8" name="Content Placeholder 2"/>
          <p:cNvSpPr txBox="1">
            <a:spLocks/>
          </p:cNvSpPr>
          <p:nvPr/>
        </p:nvSpPr>
        <p:spPr>
          <a:xfrm>
            <a:off x="5707516" y="4492035"/>
            <a:ext cx="6243147"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TW" altLang="en-US" sz="2667" b="1" dirty="0">
                <a:solidFill>
                  <a:prstClr val="black"/>
                </a:solidFill>
                <a:latin typeface="微軟正黑體" panose="020B0604030504040204" pitchFamily="34" charset="-120"/>
                <a:ea typeface="微軟正黑體" panose="020B0604030504040204" pitchFamily="34" charset="-120"/>
              </a:rPr>
              <a:t>了解你的聽眾</a:t>
            </a:r>
            <a:endParaRPr lang="en-US" sz="2667" dirty="0">
              <a:solidFill>
                <a:prstClr val="black"/>
              </a:solidFill>
              <a:latin typeface="微軟正黑體" panose="020B0604030504040204" pitchFamily="34" charset="-120"/>
              <a:ea typeface="微軟正黑體" panose="020B0604030504040204" pitchFamily="34" charset="-120"/>
            </a:endParaRPr>
          </a:p>
          <a:p>
            <a:pPr marL="0" indent="0">
              <a:spcAft>
                <a:spcPts val="800"/>
              </a:spcAft>
              <a:buNone/>
            </a:pPr>
            <a:r>
              <a:rPr lang="zh-TW" altLang="en-US" sz="1867" dirty="0">
                <a:solidFill>
                  <a:prstClr val="black"/>
                </a:solidFill>
                <a:latin typeface="微軟正黑體" panose="020B0604030504040204" pitchFamily="34" charset="-120"/>
                <a:ea typeface="微軟正黑體" panose="020B0604030504040204" pitchFamily="34" charset="-120"/>
              </a:rPr>
              <a:t>你可以再增加一些本地的元素嗎</a:t>
            </a:r>
            <a:r>
              <a:rPr lang="en-US" altLang="zh-TW" sz="1867" dirty="0">
                <a:solidFill>
                  <a:prstClr val="black"/>
                </a:solidFill>
                <a:latin typeface="微軟正黑體" panose="020B0604030504040204" pitchFamily="34" charset="-120"/>
                <a:ea typeface="微軟正黑體" panose="020B0604030504040204" pitchFamily="34" charset="-120"/>
              </a:rPr>
              <a:t>?</a:t>
            </a:r>
            <a:endParaRPr lang="en-US" sz="1867" dirty="0">
              <a:solidFill>
                <a:prstClr val="black"/>
              </a:solidFill>
              <a:latin typeface="微軟正黑體" panose="020B0604030504040204" pitchFamily="34" charset="-120"/>
              <a:ea typeface="微軟正黑體" panose="020B0604030504040204" pitchFamily="34" charset="-120"/>
            </a:endParaRPr>
          </a:p>
          <a:p>
            <a:pPr marL="0" indent="0">
              <a:spcAft>
                <a:spcPts val="800"/>
              </a:spcAft>
              <a:buNone/>
            </a:pPr>
            <a:r>
              <a:rPr lang="zh-TW" altLang="en-US" sz="1867" dirty="0">
                <a:solidFill>
                  <a:prstClr val="black"/>
                </a:solidFill>
                <a:latin typeface="微軟正黑體" panose="020B0604030504040204" pitchFamily="34" charset="-120"/>
                <a:ea typeface="微軟正黑體" panose="020B0604030504040204" pitchFamily="34" charset="-120"/>
              </a:rPr>
              <a:t>為你的聽眾撰寫不同的訊息</a:t>
            </a:r>
            <a:endParaRPr lang="en-US" sz="1867" dirty="0">
              <a:solidFill>
                <a:prstClr val="black"/>
              </a:solidFill>
              <a:latin typeface="微軟正黑體" panose="020B0604030504040204" pitchFamily="34" charset="-120"/>
              <a:ea typeface="微軟正黑體" panose="020B0604030504040204" pitchFamily="34" charset="-120"/>
            </a:endParaRPr>
          </a:p>
          <a:p>
            <a:pPr marL="0" indent="0">
              <a:spcAft>
                <a:spcPts val="800"/>
              </a:spcAft>
              <a:buNone/>
            </a:pPr>
            <a:r>
              <a:rPr lang="zh-TW" altLang="en-US" sz="1867" dirty="0">
                <a:solidFill>
                  <a:prstClr val="black"/>
                </a:solidFill>
                <a:latin typeface="微軟正黑體" panose="020B0604030504040204" pitchFamily="34" charset="-120"/>
                <a:ea typeface="微軟正黑體" panose="020B0604030504040204" pitchFamily="34" charset="-120"/>
              </a:rPr>
              <a:t>為讓成效顯著，內容要與接收者有相關</a:t>
            </a:r>
            <a:endParaRPr lang="en-US" sz="1867" dirty="0">
              <a:solidFill>
                <a:prstClr val="black"/>
              </a:solidFill>
              <a:latin typeface="微軟正黑體" panose="020B0604030504040204" pitchFamily="34" charset="-120"/>
              <a:ea typeface="微軟正黑體" panose="020B0604030504040204" pitchFamily="34" charset="-120"/>
            </a:endParaRPr>
          </a:p>
        </p:txBody>
      </p:sp>
      <p:sp>
        <p:nvSpPr>
          <p:cNvPr id="10" name="Content Placeholder 2"/>
          <p:cNvSpPr txBox="1">
            <a:spLocks/>
          </p:cNvSpPr>
          <p:nvPr/>
        </p:nvSpPr>
        <p:spPr>
          <a:xfrm>
            <a:off x="5707517" y="359919"/>
            <a:ext cx="5689600" cy="2217895"/>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TW" altLang="en-US" sz="2667" b="1" dirty="0">
                <a:solidFill>
                  <a:prstClr val="black"/>
                </a:solidFill>
                <a:ea typeface="微軟正黑體" panose="020B0604030504040204" pitchFamily="34" charset="-120"/>
              </a:rPr>
              <a:t>內容、內容、內容</a:t>
            </a:r>
            <a:r>
              <a:rPr lang="en-US" sz="2667" b="1" dirty="0">
                <a:solidFill>
                  <a:prstClr val="black"/>
                </a:solidFill>
                <a:ea typeface="微軟正黑體" panose="020B0604030504040204" pitchFamily="34" charset="-120"/>
              </a:rPr>
              <a:t>!</a:t>
            </a:r>
            <a:br>
              <a:rPr lang="en-US" sz="2667" b="1" dirty="0">
                <a:solidFill>
                  <a:prstClr val="black"/>
                </a:solidFill>
                <a:ea typeface="微軟正黑體" panose="020B0604030504040204" pitchFamily="34" charset="-120"/>
              </a:rPr>
            </a:br>
            <a:r>
              <a:rPr lang="zh-TW" altLang="en-US" sz="1867" dirty="0">
                <a:solidFill>
                  <a:prstClr val="black"/>
                </a:solidFill>
                <a:ea typeface="微軟正黑體" panose="020B0604030504040204" pitchFamily="34" charset="-120"/>
              </a:rPr>
              <a:t>單一且清楚的訊息、令人注目的標題、相關的內容、即刻行動</a:t>
            </a:r>
            <a:endParaRPr lang="en-US" altLang="zh-TW" sz="1867" dirty="0">
              <a:solidFill>
                <a:prstClr val="black"/>
              </a:solidFill>
              <a:ea typeface="微軟正黑體" panose="020B0604030504040204" pitchFamily="34" charset="-120"/>
            </a:endParaRPr>
          </a:p>
          <a:p>
            <a:pPr marL="0" indent="0">
              <a:buNone/>
            </a:pPr>
            <a:endParaRPr lang="en-US" altLang="zh-TW" sz="1867" dirty="0">
              <a:solidFill>
                <a:prstClr val="black"/>
              </a:solidFill>
              <a:ea typeface="微軟正黑體" panose="020B0604030504040204" pitchFamily="34" charset="-120"/>
            </a:endParaRPr>
          </a:p>
          <a:p>
            <a:pPr marL="0" indent="0">
              <a:buNone/>
            </a:pPr>
            <a:r>
              <a:rPr lang="zh-TW" altLang="en-US" sz="1867" dirty="0">
                <a:solidFill>
                  <a:prstClr val="black"/>
                </a:solidFill>
                <a:ea typeface="微軟正黑體" panose="020B0604030504040204" pitchFamily="34" charset="-120"/>
              </a:rPr>
              <a:t>如果你的公司大量使用部落格，可考慮利用電子郵件行銷，將流量導入部落格</a:t>
            </a:r>
            <a:endParaRPr lang="en-US" sz="1867" dirty="0">
              <a:solidFill>
                <a:prstClr val="black"/>
              </a:solidFill>
              <a:ea typeface="微軟正黑體" panose="020B0604030504040204" pitchFamily="34" charset="-120"/>
            </a:endParaRPr>
          </a:p>
        </p:txBody>
      </p:sp>
      <p:sp>
        <p:nvSpPr>
          <p:cNvPr id="11" name="Content Placeholder 2"/>
          <p:cNvSpPr txBox="1">
            <a:spLocks/>
          </p:cNvSpPr>
          <p:nvPr/>
        </p:nvSpPr>
        <p:spPr>
          <a:xfrm>
            <a:off x="5707517" y="2931498"/>
            <a:ext cx="5689600" cy="1560537"/>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TW" altLang="en-US" sz="2667" b="1" dirty="0">
                <a:solidFill>
                  <a:prstClr val="black"/>
                </a:solidFill>
                <a:latin typeface="微軟正黑體" panose="020B0604030504040204" pitchFamily="34" charset="-120"/>
                <a:ea typeface="微軟正黑體" panose="020B0604030504040204" pitchFamily="34" charset="-120"/>
              </a:rPr>
              <a:t>時間點</a:t>
            </a:r>
            <a:r>
              <a:rPr lang="en-US" sz="1867" b="1" dirty="0">
                <a:solidFill>
                  <a:prstClr val="black"/>
                </a:solidFill>
                <a:latin typeface="微軟正黑體" panose="020B0604030504040204" pitchFamily="34" charset="-120"/>
                <a:ea typeface="微軟正黑體" panose="020B0604030504040204" pitchFamily="34" charset="-120"/>
              </a:rPr>
              <a:t/>
            </a:r>
            <a:br>
              <a:rPr lang="en-US" sz="1867" b="1" dirty="0">
                <a:solidFill>
                  <a:prstClr val="black"/>
                </a:solidFill>
                <a:latin typeface="微軟正黑體" panose="020B0604030504040204" pitchFamily="34" charset="-120"/>
                <a:ea typeface="微軟正黑體" panose="020B0604030504040204" pitchFamily="34" charset="-120"/>
              </a:rPr>
            </a:br>
            <a:r>
              <a:rPr lang="zh-TW" altLang="en-US" sz="1867" dirty="0">
                <a:solidFill>
                  <a:prstClr val="black"/>
                </a:solidFill>
                <a:latin typeface="微軟正黑體" panose="020B0604030504040204" pitchFamily="34" charset="-120"/>
                <a:ea typeface="微軟正黑體" panose="020B0604030504040204" pitchFamily="34" charset="-120"/>
              </a:rPr>
              <a:t>預先寫好內容，再排定時程發送</a:t>
            </a:r>
            <a:endParaRPr lang="en-US" altLang="zh-TW" sz="1867" dirty="0">
              <a:solidFill>
                <a:prstClr val="black"/>
              </a:solidFill>
              <a:latin typeface="微軟正黑體" panose="020B0604030504040204" pitchFamily="34" charset="-120"/>
              <a:ea typeface="微軟正黑體" panose="020B0604030504040204" pitchFamily="34" charset="-120"/>
            </a:endParaRPr>
          </a:p>
          <a:p>
            <a:pPr marL="0" indent="0">
              <a:spcAft>
                <a:spcPts val="800"/>
              </a:spcAft>
              <a:buNone/>
            </a:pPr>
            <a:r>
              <a:rPr lang="zh-TW" altLang="en-US" sz="1867" dirty="0">
                <a:solidFill>
                  <a:prstClr val="black"/>
                </a:solidFill>
                <a:latin typeface="微軟正黑體" panose="020B0604030504040204" pitchFamily="34" charset="-120"/>
                <a:ea typeface="微軟正黑體" panose="020B0604030504040204" pitchFamily="34" charset="-120"/>
              </a:rPr>
              <a:t>星期二中午是開信率最高的時段</a:t>
            </a:r>
            <a:endParaRPr lang="en-US" sz="1867"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7490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91200" y="0"/>
            <a:ext cx="6553200" cy="68580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pic>
        <p:nvPicPr>
          <p:cNvPr id="22" name="Picture 21" descr="AdobeStock_60157044.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879013" cy="6858000"/>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1643445" y="2577014"/>
            <a:ext cx="184731" cy="461665"/>
          </a:xfrm>
          <a:prstGeom prst="rect">
            <a:avLst/>
          </a:prstGeom>
          <a:noFill/>
        </p:spPr>
        <p:txBody>
          <a:bodyPr wrap="none" rtlCol="0">
            <a:spAutoFit/>
          </a:bodyPr>
          <a:lstStyle/>
          <a:p>
            <a:pPr defTabSz="609585"/>
            <a:endParaRPr lang="en-US" sz="2400" dirty="0">
              <a:solidFill>
                <a:prstClr val="black"/>
              </a:solidFill>
            </a:endParaRPr>
          </a:p>
        </p:txBody>
      </p:sp>
      <p:grpSp>
        <p:nvGrpSpPr>
          <p:cNvPr id="19" name="Group 31"/>
          <p:cNvGrpSpPr/>
          <p:nvPr/>
        </p:nvGrpSpPr>
        <p:grpSpPr>
          <a:xfrm>
            <a:off x="6669567" y="1547580"/>
            <a:ext cx="4941228" cy="4933987"/>
            <a:chOff x="4641545" y="1352550"/>
            <a:chExt cx="3705921" cy="3700490"/>
          </a:xfrm>
        </p:grpSpPr>
        <p:cxnSp>
          <p:nvCxnSpPr>
            <p:cNvPr id="24" name="Straight Connector 17"/>
            <p:cNvCxnSpPr/>
            <p:nvPr/>
          </p:nvCxnSpPr>
          <p:spPr>
            <a:xfrm>
              <a:off x="6477000" y="1352550"/>
              <a:ext cx="0" cy="29822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19"/>
            <p:cNvCxnSpPr/>
            <p:nvPr/>
          </p:nvCxnSpPr>
          <p:spPr>
            <a:xfrm>
              <a:off x="4876800" y="2343150"/>
              <a:ext cx="3276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20"/>
            <p:cNvCxnSpPr/>
            <p:nvPr/>
          </p:nvCxnSpPr>
          <p:spPr>
            <a:xfrm>
              <a:off x="4838700" y="3333750"/>
              <a:ext cx="3276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22"/>
            <p:cNvCxnSpPr/>
            <p:nvPr/>
          </p:nvCxnSpPr>
          <p:spPr>
            <a:xfrm>
              <a:off x="4876800" y="4324350"/>
              <a:ext cx="3276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Rectangle 24"/>
            <p:cNvSpPr/>
            <p:nvPr/>
          </p:nvSpPr>
          <p:spPr>
            <a:xfrm>
              <a:off x="5334684" y="1669018"/>
              <a:ext cx="857446" cy="500090"/>
            </a:xfrm>
            <a:prstGeom prst="rect">
              <a:avLst/>
            </a:prstGeom>
          </p:spPr>
          <p:txBody>
            <a:bodyPr wrap="none">
              <a:spAutoFit/>
            </a:bodyPr>
            <a:lstStyle/>
            <a:p>
              <a:r>
                <a:rPr lang="zh-TW" altLang="en-US" sz="3733" dirty="0">
                  <a:solidFill>
                    <a:prstClr val="white"/>
                  </a:solidFill>
                  <a:latin typeface="微軟正黑體" panose="020B0604030504040204" pitchFamily="34" charset="-120"/>
                  <a:ea typeface="微軟正黑體" panose="020B0604030504040204" pitchFamily="34" charset="-120"/>
                </a:rPr>
                <a:t>專業</a:t>
              </a:r>
              <a:endParaRPr lang="en-US" sz="3733" dirty="0">
                <a:solidFill>
                  <a:prstClr val="white"/>
                </a:solidFill>
                <a:latin typeface="微軟正黑體" panose="020B0604030504040204" pitchFamily="34" charset="-120"/>
                <a:ea typeface="微軟正黑體" panose="020B0604030504040204" pitchFamily="34" charset="-120"/>
              </a:endParaRPr>
            </a:p>
          </p:txBody>
        </p:sp>
        <p:sp>
          <p:nvSpPr>
            <p:cNvPr id="38" name="Rectangle 25"/>
            <p:cNvSpPr/>
            <p:nvPr/>
          </p:nvSpPr>
          <p:spPr>
            <a:xfrm>
              <a:off x="6751722" y="1657350"/>
              <a:ext cx="1576393" cy="500090"/>
            </a:xfrm>
            <a:prstGeom prst="rect">
              <a:avLst/>
            </a:prstGeom>
          </p:spPr>
          <p:txBody>
            <a:bodyPr wrap="none">
              <a:spAutoFit/>
            </a:bodyPr>
            <a:lstStyle/>
            <a:p>
              <a:r>
                <a:rPr lang="zh-TW" altLang="en-US" sz="3733" dirty="0">
                  <a:solidFill>
                    <a:prstClr val="white"/>
                  </a:solidFill>
                  <a:latin typeface="微軟正黑體" panose="020B0604030504040204" pitchFamily="34" charset="-120"/>
                  <a:ea typeface="微軟正黑體" panose="020B0604030504040204" pitchFamily="34" charset="-120"/>
                </a:rPr>
                <a:t>經濟實惠</a:t>
              </a:r>
              <a:endParaRPr lang="en-US" sz="3733" dirty="0">
                <a:solidFill>
                  <a:prstClr val="white"/>
                </a:solidFill>
                <a:latin typeface="微軟正黑體" panose="020B0604030504040204" pitchFamily="34" charset="-120"/>
                <a:ea typeface="微軟正黑體" panose="020B0604030504040204" pitchFamily="34" charset="-120"/>
              </a:endParaRPr>
            </a:p>
          </p:txBody>
        </p:sp>
        <p:sp>
          <p:nvSpPr>
            <p:cNvPr id="39" name="Rectangle 26"/>
            <p:cNvSpPr/>
            <p:nvPr/>
          </p:nvSpPr>
          <p:spPr>
            <a:xfrm>
              <a:off x="4641545" y="2646171"/>
              <a:ext cx="1621672" cy="500090"/>
            </a:xfrm>
            <a:prstGeom prst="rect">
              <a:avLst/>
            </a:prstGeom>
          </p:spPr>
          <p:txBody>
            <a:bodyPr wrap="square">
              <a:spAutoFit/>
            </a:bodyPr>
            <a:lstStyle/>
            <a:p>
              <a:pPr algn="r"/>
              <a:r>
                <a:rPr lang="zh-TW" altLang="en-US" sz="3733" dirty="0">
                  <a:solidFill>
                    <a:prstClr val="white"/>
                  </a:solidFill>
                  <a:latin typeface="微軟正黑體" panose="020B0604030504040204" pitchFamily="34" charset="-120"/>
                  <a:ea typeface="微軟正黑體" panose="020B0604030504040204" pitchFamily="34" charset="-120"/>
                </a:rPr>
                <a:t>容易維護</a:t>
              </a:r>
              <a:endParaRPr lang="en-US" sz="3733" dirty="0">
                <a:solidFill>
                  <a:prstClr val="white"/>
                </a:solidFill>
                <a:latin typeface="微軟正黑體" panose="020B0604030504040204" pitchFamily="34" charset="-120"/>
                <a:ea typeface="微軟正黑體" panose="020B0604030504040204" pitchFamily="34" charset="-120"/>
              </a:endParaRPr>
            </a:p>
          </p:txBody>
        </p:sp>
        <p:sp>
          <p:nvSpPr>
            <p:cNvPr id="40" name="Rectangle 27"/>
            <p:cNvSpPr/>
            <p:nvPr/>
          </p:nvSpPr>
          <p:spPr>
            <a:xfrm>
              <a:off x="6771073" y="2659618"/>
              <a:ext cx="1576393" cy="500089"/>
            </a:xfrm>
            <a:prstGeom prst="rect">
              <a:avLst/>
            </a:prstGeom>
          </p:spPr>
          <p:txBody>
            <a:bodyPr wrap="none">
              <a:spAutoFit/>
            </a:bodyPr>
            <a:lstStyle/>
            <a:p>
              <a:r>
                <a:rPr lang="zh-TW" altLang="en-US" sz="3733" dirty="0" smtClean="0">
                  <a:solidFill>
                    <a:prstClr val="white"/>
                  </a:solidFill>
                  <a:latin typeface="微軟正黑體" panose="020B0604030504040204" pitchFamily="34" charset="-120"/>
                  <a:ea typeface="微軟正黑體" panose="020B0604030504040204" pitchFamily="34" charset="-120"/>
                </a:rPr>
                <a:t>包羅萬象</a:t>
              </a:r>
              <a:endParaRPr lang="en-US" sz="3733" dirty="0">
                <a:solidFill>
                  <a:prstClr val="white"/>
                </a:solidFill>
                <a:latin typeface="微軟正黑體" panose="020B0604030504040204" pitchFamily="34" charset="-120"/>
                <a:ea typeface="微軟正黑體" panose="020B0604030504040204" pitchFamily="34" charset="-120"/>
              </a:endParaRPr>
            </a:p>
          </p:txBody>
        </p:sp>
        <p:sp>
          <p:nvSpPr>
            <p:cNvPr id="41" name="Rectangle 28"/>
            <p:cNvSpPr/>
            <p:nvPr/>
          </p:nvSpPr>
          <p:spPr>
            <a:xfrm>
              <a:off x="5353735" y="3650218"/>
              <a:ext cx="857447" cy="500090"/>
            </a:xfrm>
            <a:prstGeom prst="rect">
              <a:avLst/>
            </a:prstGeom>
          </p:spPr>
          <p:txBody>
            <a:bodyPr wrap="none">
              <a:spAutoFit/>
            </a:bodyPr>
            <a:lstStyle/>
            <a:p>
              <a:r>
                <a:rPr lang="zh-TW" altLang="en-US" sz="3733" dirty="0">
                  <a:solidFill>
                    <a:prstClr val="white"/>
                  </a:solidFill>
                  <a:latin typeface="微軟正黑體" panose="020B0604030504040204" pitchFamily="34" charset="-120"/>
                  <a:ea typeface="微軟正黑體" panose="020B0604030504040204" pitchFamily="34" charset="-120"/>
                </a:rPr>
                <a:t>安全</a:t>
              </a:r>
              <a:endParaRPr lang="en-US" sz="3733" dirty="0">
                <a:solidFill>
                  <a:prstClr val="white"/>
                </a:solidFill>
                <a:latin typeface="微軟正黑體" panose="020B0604030504040204" pitchFamily="34" charset="-120"/>
                <a:ea typeface="微軟正黑體" panose="020B0604030504040204" pitchFamily="34" charset="-120"/>
              </a:endParaRPr>
            </a:p>
          </p:txBody>
        </p:sp>
        <p:sp>
          <p:nvSpPr>
            <p:cNvPr id="42" name="Rectangle 29"/>
            <p:cNvSpPr/>
            <p:nvPr/>
          </p:nvSpPr>
          <p:spPr>
            <a:xfrm>
              <a:off x="6972985" y="3638551"/>
              <a:ext cx="857447" cy="500090"/>
            </a:xfrm>
            <a:prstGeom prst="rect">
              <a:avLst/>
            </a:prstGeom>
          </p:spPr>
          <p:txBody>
            <a:bodyPr wrap="none">
              <a:spAutoFit/>
            </a:bodyPr>
            <a:lstStyle/>
            <a:p>
              <a:r>
                <a:rPr lang="zh-TW" altLang="en-US" sz="3733" dirty="0">
                  <a:solidFill>
                    <a:prstClr val="white"/>
                  </a:solidFill>
                  <a:latin typeface="微軟正黑體" panose="020B0604030504040204" pitchFamily="34" charset="-120"/>
                  <a:ea typeface="微軟正黑體" panose="020B0604030504040204" pitchFamily="34" charset="-120"/>
                </a:rPr>
                <a:t>支援</a:t>
              </a:r>
              <a:endParaRPr lang="en-US" sz="3733" dirty="0">
                <a:solidFill>
                  <a:prstClr val="white"/>
                </a:solidFill>
                <a:latin typeface="微軟正黑體" panose="020B0604030504040204" pitchFamily="34" charset="-120"/>
                <a:ea typeface="微軟正黑體" panose="020B0604030504040204" pitchFamily="34" charset="-120"/>
              </a:endParaRPr>
            </a:p>
          </p:txBody>
        </p:sp>
        <p:sp>
          <p:nvSpPr>
            <p:cNvPr id="43" name="Rectangle 30"/>
            <p:cNvSpPr/>
            <p:nvPr/>
          </p:nvSpPr>
          <p:spPr>
            <a:xfrm>
              <a:off x="5697282" y="4552950"/>
              <a:ext cx="1576393" cy="500090"/>
            </a:xfrm>
            <a:prstGeom prst="rect">
              <a:avLst/>
            </a:prstGeom>
          </p:spPr>
          <p:txBody>
            <a:bodyPr wrap="none">
              <a:spAutoFit/>
            </a:bodyPr>
            <a:lstStyle/>
            <a:p>
              <a:pPr algn="ctr"/>
              <a:r>
                <a:rPr lang="zh-TW" altLang="en-US" sz="3733" dirty="0">
                  <a:solidFill>
                    <a:prstClr val="white"/>
                  </a:solidFill>
                  <a:latin typeface="微軟正黑體" panose="020B0604030504040204" pitchFamily="34" charset="-120"/>
                  <a:ea typeface="微軟正黑體" panose="020B0604030504040204" pitchFamily="34" charset="-120"/>
                </a:rPr>
                <a:t>合作關係</a:t>
              </a:r>
              <a:endParaRPr lang="en-US" sz="3733" dirty="0">
                <a:solidFill>
                  <a:prstClr val="white"/>
                </a:solidFill>
                <a:latin typeface="微軟正黑體" panose="020B0604030504040204" pitchFamily="34" charset="-120"/>
                <a:ea typeface="微軟正黑體" panose="020B0604030504040204" pitchFamily="34" charset="-120"/>
              </a:endParaRPr>
            </a:p>
          </p:txBody>
        </p:sp>
      </p:grpSp>
      <p:sp>
        <p:nvSpPr>
          <p:cNvPr id="44" name="Rectangle 32"/>
          <p:cNvSpPr/>
          <p:nvPr/>
        </p:nvSpPr>
        <p:spPr>
          <a:xfrm>
            <a:off x="6834160" y="402373"/>
            <a:ext cx="4493538" cy="830997"/>
          </a:xfrm>
          <a:prstGeom prst="rect">
            <a:avLst/>
          </a:prstGeom>
        </p:spPr>
        <p:txBody>
          <a:bodyPr wrap="none">
            <a:spAutoFit/>
          </a:bodyPr>
          <a:lstStyle/>
          <a:p>
            <a:r>
              <a:rPr lang="zh-TW" altLang="en-US" sz="4800" b="1" cap="all" dirty="0">
                <a:solidFill>
                  <a:prstClr val="white"/>
                </a:solidFill>
                <a:latin typeface="微軟正黑體" panose="020B0604030504040204" pitchFamily="34" charset="-120"/>
                <a:ea typeface="微軟正黑體" panose="020B0604030504040204" pitchFamily="34" charset="-120"/>
              </a:rPr>
              <a:t>我們的解決方案</a:t>
            </a:r>
            <a:endParaRPr lang="en-US" sz="4800" cap="all"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3605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5263" y="290273"/>
            <a:ext cx="11816603" cy="3608689"/>
            <a:chOff x="116447" y="217704"/>
            <a:chExt cx="8862452" cy="2706517"/>
          </a:xfrm>
        </p:grpSpPr>
        <p:pic>
          <p:nvPicPr>
            <p:cNvPr id="10" name="Picture 9" descr="AdobeStock_60157044.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21374" y="217705"/>
              <a:ext cx="2357525" cy="2706516"/>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447" y="217704"/>
              <a:ext cx="6576453" cy="2650921"/>
            </a:xfrm>
            <a:prstGeom prst="rect">
              <a:avLst/>
            </a:prstGeom>
          </p:spPr>
        </p:pic>
      </p:grpSp>
      <p:sp>
        <p:nvSpPr>
          <p:cNvPr id="6" name="Rectangle 5"/>
          <p:cNvSpPr/>
          <p:nvPr/>
        </p:nvSpPr>
        <p:spPr>
          <a:xfrm>
            <a:off x="155260" y="3119477"/>
            <a:ext cx="11816603" cy="744768"/>
          </a:xfrm>
          <a:prstGeom prst="rect">
            <a:avLst/>
          </a:prstGeom>
          <a:solidFill>
            <a:schemeClr val="tx1">
              <a:lumMod val="75000"/>
              <a:lumOff val="2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微軟正黑體" panose="020B0604030504040204" pitchFamily="34" charset="-120"/>
              <a:ea typeface="微軟正黑體" panose="020B0604030504040204" pitchFamily="34" charset="-120"/>
            </a:endParaRPr>
          </a:p>
        </p:txBody>
      </p:sp>
      <p:sp>
        <p:nvSpPr>
          <p:cNvPr id="12" name="Rectangle 11"/>
          <p:cNvSpPr/>
          <p:nvPr/>
        </p:nvSpPr>
        <p:spPr>
          <a:xfrm>
            <a:off x="203177" y="3979053"/>
            <a:ext cx="5661596"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lvl="1"/>
            <a:r>
              <a:rPr lang="zh-TW" altLang="en-US" sz="2133" b="1" cap="all" dirty="0">
                <a:solidFill>
                  <a:prstClr val="white"/>
                </a:solidFill>
                <a:latin typeface="微軟正黑體" panose="020B0604030504040204" pitchFamily="34" charset="-120"/>
                <a:ea typeface="微軟正黑體" panose="020B0604030504040204" pitchFamily="34" charset="-120"/>
                <a:cs typeface="Century Gothic"/>
              </a:rPr>
              <a:t>增加利潤</a:t>
            </a:r>
            <a:endParaRPr lang="en-US" sz="2133" b="1" cap="all" dirty="0">
              <a:solidFill>
                <a:prstClr val="white"/>
              </a:solidFill>
              <a:latin typeface="微軟正黑體" panose="020B0604030504040204" pitchFamily="34" charset="-120"/>
              <a:ea typeface="微軟正黑體" panose="020B0604030504040204" pitchFamily="34" charset="-120"/>
              <a:cs typeface="Century Gothic"/>
            </a:endParaRPr>
          </a:p>
        </p:txBody>
      </p:sp>
      <p:sp>
        <p:nvSpPr>
          <p:cNvPr id="13" name="Rectangle 12"/>
          <p:cNvSpPr/>
          <p:nvPr/>
        </p:nvSpPr>
        <p:spPr>
          <a:xfrm>
            <a:off x="203177" y="4893453"/>
            <a:ext cx="5661596"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lvl="1">
              <a:lnSpc>
                <a:spcPct val="120000"/>
              </a:lnSpc>
            </a:pPr>
            <a:r>
              <a:rPr lang="zh-TW" altLang="en-US" sz="2133" b="1" cap="all" dirty="0">
                <a:solidFill>
                  <a:prstClr val="white"/>
                </a:solidFill>
                <a:latin typeface="微軟正黑體" panose="020B0604030504040204" pitchFamily="34" charset="-120"/>
                <a:ea typeface="微軟正黑體" panose="020B0604030504040204" pitchFamily="34" charset="-120"/>
                <a:cs typeface="Century Gothic"/>
              </a:rPr>
              <a:t>減少開支</a:t>
            </a:r>
            <a:endParaRPr lang="en-US" sz="2133" b="1" cap="all" dirty="0">
              <a:solidFill>
                <a:prstClr val="white"/>
              </a:solidFill>
              <a:latin typeface="微軟正黑體" panose="020B0604030504040204" pitchFamily="34" charset="-120"/>
              <a:ea typeface="微軟正黑體" panose="020B0604030504040204" pitchFamily="34" charset="-120"/>
              <a:cs typeface="Century Gothic"/>
            </a:endParaRPr>
          </a:p>
        </p:txBody>
      </p:sp>
      <p:sp>
        <p:nvSpPr>
          <p:cNvPr id="14" name="Rectangle 13"/>
          <p:cNvSpPr/>
          <p:nvPr/>
        </p:nvSpPr>
        <p:spPr>
          <a:xfrm>
            <a:off x="207109" y="5807853"/>
            <a:ext cx="5657664"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lvl="1">
              <a:lnSpc>
                <a:spcPct val="120000"/>
              </a:lnSpc>
            </a:pPr>
            <a:r>
              <a:rPr lang="zh-TW" altLang="en-US" sz="2133" b="1" cap="all" dirty="0">
                <a:solidFill>
                  <a:prstClr val="white"/>
                </a:solidFill>
                <a:latin typeface="微軟正黑體" panose="020B0604030504040204" pitchFamily="34" charset="-120"/>
                <a:ea typeface="微軟正黑體" panose="020B0604030504040204" pitchFamily="34" charset="-120"/>
                <a:cs typeface="Century Gothic"/>
              </a:rPr>
              <a:t>增加顧客的滿意度</a:t>
            </a:r>
            <a:endParaRPr lang="en-US" sz="2133" b="1" cap="all" dirty="0">
              <a:solidFill>
                <a:prstClr val="white"/>
              </a:solidFill>
              <a:latin typeface="微軟正黑體" panose="020B0604030504040204" pitchFamily="34" charset="-120"/>
              <a:ea typeface="微軟正黑體" panose="020B0604030504040204" pitchFamily="34" charset="-120"/>
              <a:cs typeface="Century Gothic"/>
            </a:endParaRPr>
          </a:p>
        </p:txBody>
      </p:sp>
      <p:sp>
        <p:nvSpPr>
          <p:cNvPr id="15" name="Rectangle 14"/>
          <p:cNvSpPr/>
          <p:nvPr/>
        </p:nvSpPr>
        <p:spPr>
          <a:xfrm>
            <a:off x="6243146" y="3979053"/>
            <a:ext cx="5728717"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13" lvl="1" algn="r">
              <a:lnSpc>
                <a:spcPct val="120000"/>
              </a:lnSpc>
            </a:pPr>
            <a:r>
              <a:rPr lang="zh-TW" altLang="en-US" sz="2133" b="1" cap="all" dirty="0">
                <a:solidFill>
                  <a:prstClr val="white"/>
                </a:solidFill>
                <a:latin typeface="微軟正黑體" panose="020B0604030504040204" pitchFamily="34" charset="-120"/>
                <a:ea typeface="微軟正黑體" panose="020B0604030504040204" pitchFamily="34" charset="-120"/>
                <a:cs typeface="Century Gothic"/>
              </a:rPr>
              <a:t>提升生意的客流量</a:t>
            </a:r>
            <a:endParaRPr lang="en-US" sz="2133" b="1" cap="all" dirty="0">
              <a:solidFill>
                <a:prstClr val="white"/>
              </a:solidFill>
              <a:latin typeface="微軟正黑體" panose="020B0604030504040204" pitchFamily="34" charset="-120"/>
              <a:ea typeface="微軟正黑體" panose="020B0604030504040204" pitchFamily="34" charset="-120"/>
              <a:cs typeface="Century Gothic"/>
            </a:endParaRPr>
          </a:p>
        </p:txBody>
      </p:sp>
      <p:sp>
        <p:nvSpPr>
          <p:cNvPr id="16" name="Rectangle 15"/>
          <p:cNvSpPr/>
          <p:nvPr/>
        </p:nvSpPr>
        <p:spPr>
          <a:xfrm>
            <a:off x="6243146" y="4891572"/>
            <a:ext cx="5733916"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lvl="1" algn="r">
              <a:lnSpc>
                <a:spcPct val="120000"/>
              </a:lnSpc>
            </a:pPr>
            <a:r>
              <a:rPr lang="zh-TW" altLang="en-US" sz="2133" b="1" cap="all" dirty="0">
                <a:solidFill>
                  <a:prstClr val="white"/>
                </a:solidFill>
                <a:latin typeface="微軟正黑體" panose="020B0604030504040204" pitchFamily="34" charset="-120"/>
                <a:ea typeface="微軟正黑體" panose="020B0604030504040204" pitchFamily="34" charset="-120"/>
                <a:cs typeface="Century Gothic"/>
              </a:rPr>
              <a:t>增加互動</a:t>
            </a:r>
            <a:endParaRPr lang="en-US" sz="2133" b="1" cap="all" dirty="0">
              <a:solidFill>
                <a:prstClr val="white"/>
              </a:solidFill>
              <a:latin typeface="微軟正黑體" panose="020B0604030504040204" pitchFamily="34" charset="-120"/>
              <a:ea typeface="微軟正黑體" panose="020B0604030504040204" pitchFamily="34" charset="-120"/>
              <a:cs typeface="Century Gothic"/>
            </a:endParaRPr>
          </a:p>
        </p:txBody>
      </p:sp>
      <p:sp>
        <p:nvSpPr>
          <p:cNvPr id="17" name="Rectangle 16"/>
          <p:cNvSpPr/>
          <p:nvPr/>
        </p:nvSpPr>
        <p:spPr>
          <a:xfrm>
            <a:off x="6243146" y="5880649"/>
            <a:ext cx="5728717" cy="81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lvl="1" algn="r">
              <a:lnSpc>
                <a:spcPct val="120000"/>
              </a:lnSpc>
            </a:pPr>
            <a:r>
              <a:rPr lang="zh-TW" altLang="en-US" sz="2133" b="1" cap="all" dirty="0">
                <a:solidFill>
                  <a:prstClr val="white"/>
                </a:solidFill>
                <a:latin typeface="微軟正黑體" panose="020B0604030504040204" pitchFamily="34" charset="-120"/>
                <a:ea typeface="微軟正黑體" panose="020B0604030504040204" pitchFamily="34" charset="-120"/>
                <a:cs typeface="Century Gothic"/>
              </a:rPr>
              <a:t>行銷他們的生意</a:t>
            </a:r>
            <a:endParaRPr lang="en-US" sz="2133" b="1" cap="all" dirty="0">
              <a:solidFill>
                <a:prstClr val="white"/>
              </a:solidFill>
              <a:latin typeface="微軟正黑體" panose="020B0604030504040204" pitchFamily="34" charset="-120"/>
              <a:ea typeface="微軟正黑體" panose="020B0604030504040204" pitchFamily="34" charset="-120"/>
              <a:cs typeface="Century Gothic"/>
            </a:endParaRPr>
          </a:p>
        </p:txBody>
      </p:sp>
      <p:sp>
        <p:nvSpPr>
          <p:cNvPr id="19" name="Rectangle 18"/>
          <p:cNvSpPr/>
          <p:nvPr/>
        </p:nvSpPr>
        <p:spPr>
          <a:xfrm>
            <a:off x="155262" y="3150204"/>
            <a:ext cx="11816604" cy="683264"/>
          </a:xfrm>
          <a:prstGeom prst="rect">
            <a:avLst/>
          </a:prstGeom>
        </p:spPr>
        <p:txBody>
          <a:bodyPr wrap="square">
            <a:spAutoFit/>
          </a:bodyPr>
          <a:lstStyle/>
          <a:p>
            <a:pPr algn="ctr">
              <a:lnSpc>
                <a:spcPct val="120000"/>
              </a:lnSpc>
            </a:pPr>
            <a:r>
              <a:rPr lang="zh-TW" altLang="en-US" sz="3200" b="1" cap="all" dirty="0">
                <a:solidFill>
                  <a:prstClr val="white"/>
                </a:solidFill>
                <a:latin typeface="微軟正黑體" panose="020B0604030504040204" pitchFamily="34" charset="-120"/>
                <a:ea typeface="微軟正黑體" panose="020B0604030504040204" pitchFamily="34" charset="-120"/>
                <a:cs typeface="Century Gothic"/>
              </a:rPr>
              <a:t>我們可以幫助企業和團體以下</a:t>
            </a:r>
            <a:r>
              <a:rPr lang="en-US" altLang="zh-TW" sz="3200" b="1" cap="all" dirty="0">
                <a:solidFill>
                  <a:prstClr val="white"/>
                </a:solidFill>
                <a:latin typeface="微軟正黑體" panose="020B0604030504040204" pitchFamily="34" charset="-120"/>
                <a:ea typeface="微軟正黑體" panose="020B0604030504040204" pitchFamily="34" charset="-120"/>
                <a:cs typeface="Century Gothic"/>
              </a:rPr>
              <a:t>:</a:t>
            </a:r>
          </a:p>
        </p:txBody>
      </p:sp>
    </p:spTree>
    <p:extLst>
      <p:ext uri="{BB962C8B-B14F-4D97-AF65-F5344CB8AC3E}">
        <p14:creationId xmlns:p14="http://schemas.microsoft.com/office/powerpoint/2010/main" val="38720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flipH="1">
            <a:off x="6299200" y="1217245"/>
            <a:ext cx="5892800" cy="1408723"/>
            <a:chOff x="-1767590" y="361950"/>
            <a:chExt cx="4129790" cy="533400"/>
          </a:xfrm>
          <a:solidFill>
            <a:schemeClr val="tx1">
              <a:lumMod val="75000"/>
              <a:lumOff val="25000"/>
            </a:schemeClr>
          </a:solidFill>
        </p:grpSpPr>
        <p:sp>
          <p:nvSpPr>
            <p:cNvPr id="14" name="Rectangle 13"/>
            <p:cNvSpPr/>
            <p:nvPr/>
          </p:nvSpPr>
          <p:spPr>
            <a:xfrm>
              <a:off x="-1767590" y="361950"/>
              <a:ext cx="382499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5" name="Right Triangle 14"/>
            <p:cNvSpPr/>
            <p:nvPr/>
          </p:nvSpPr>
          <p:spPr>
            <a:xfrm flipV="1">
              <a:off x="2057400" y="361950"/>
              <a:ext cx="304800" cy="5334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sp>
        <p:nvSpPr>
          <p:cNvPr id="2" name="Rectangle 1"/>
          <p:cNvSpPr/>
          <p:nvPr/>
        </p:nvSpPr>
        <p:spPr>
          <a:xfrm>
            <a:off x="6807200" y="1397001"/>
            <a:ext cx="5486400" cy="954107"/>
          </a:xfrm>
          <a:prstGeom prst="rect">
            <a:avLst/>
          </a:prstGeom>
        </p:spPr>
        <p:txBody>
          <a:bodyPr wrap="square">
            <a:spAutoFit/>
          </a:bodyPr>
          <a:lstStyle/>
          <a:p>
            <a:r>
              <a:rPr lang="zh" altLang="en-US" sz="2400" b="1" cap="all" dirty="0">
                <a:solidFill>
                  <a:srgbClr val="FFFFFF"/>
                </a:solidFill>
              </a:rPr>
              <a:t>案例研究：使用網路中心前</a:t>
            </a:r>
          </a:p>
          <a:p>
            <a:r>
              <a:rPr lang="en-US" altLang="zh" sz="3200" b="1" cap="all" dirty="0">
                <a:solidFill>
                  <a:srgbClr val="FFFFFF"/>
                </a:solidFill>
              </a:rPr>
              <a:t>WINGS OVER WATER</a:t>
            </a:r>
          </a:p>
        </p:txBody>
      </p:sp>
      <p:sp>
        <p:nvSpPr>
          <p:cNvPr id="4" name="Rectangle 3"/>
          <p:cNvSpPr/>
          <p:nvPr/>
        </p:nvSpPr>
        <p:spPr>
          <a:xfrm>
            <a:off x="6299200" y="2805723"/>
            <a:ext cx="5747224" cy="3046411"/>
          </a:xfrm>
          <a:prstGeom prst="rect">
            <a:avLst/>
          </a:prstGeom>
        </p:spPr>
        <p:txBody>
          <a:bodyPr wrap="square">
            <a:spAutoFit/>
          </a:bodyPr>
          <a:lstStyle/>
          <a:p>
            <a:pPr defTabSz="609585"/>
            <a:r>
              <a:rPr lang="zh" altLang="en-US" sz="2133" b="1" dirty="0">
                <a:solidFill>
                  <a:srgbClr val="000000"/>
                </a:solidFill>
              </a:rPr>
              <a:t>他們有兩個營業地點，光是寄送電子郵件給顧客就花了很多時間</a:t>
            </a:r>
          </a:p>
          <a:p>
            <a:pPr defTabSz="609585"/>
            <a:endParaRPr lang="en-US" sz="2133" b="1" dirty="0">
              <a:solidFill>
                <a:prstClr val="black"/>
              </a:solidFill>
            </a:endParaRPr>
          </a:p>
          <a:p>
            <a:pPr defTabSz="609585"/>
            <a:r>
              <a:rPr lang="zh" altLang="en-US" sz="2133" b="1" dirty="0">
                <a:solidFill>
                  <a:srgbClr val="000000"/>
                </a:solidFill>
              </a:rPr>
              <a:t>顧客現在可以：</a:t>
            </a:r>
          </a:p>
          <a:p>
            <a:pPr marL="380990" indent="-380990" defTabSz="609585">
              <a:buFont typeface="Arial" charset="0"/>
              <a:buChar char="•"/>
            </a:pPr>
            <a:r>
              <a:rPr lang="zh" altLang="en-US" sz="2133" b="1" dirty="0">
                <a:solidFill>
                  <a:srgbClr val="000000"/>
                </a:solidFill>
              </a:rPr>
              <a:t>線上預約生日派對</a:t>
            </a:r>
          </a:p>
          <a:p>
            <a:pPr marL="380990" indent="-380990" defTabSz="609585">
              <a:buFont typeface="Arial" charset="0"/>
              <a:buChar char="•"/>
            </a:pPr>
            <a:r>
              <a:rPr lang="zh" altLang="en-US" sz="2133" b="1" dirty="0">
                <a:solidFill>
                  <a:srgbClr val="000000"/>
                </a:solidFill>
              </a:rPr>
              <a:t>查看交通資訊</a:t>
            </a:r>
          </a:p>
          <a:p>
            <a:pPr marL="380990" indent="-380990" defTabSz="609585">
              <a:buFont typeface="Arial" charset="0"/>
              <a:buChar char="•"/>
            </a:pPr>
            <a:r>
              <a:rPr lang="zh" altLang="en-US" sz="2133" b="1" dirty="0">
                <a:solidFill>
                  <a:srgbClr val="000000"/>
                </a:solidFill>
              </a:rPr>
              <a:t>線上註冊</a:t>
            </a:r>
          </a:p>
          <a:p>
            <a:pPr marL="380990" indent="-380990" defTabSz="609585">
              <a:buFont typeface="Arial" charset="0"/>
              <a:buChar char="•"/>
            </a:pPr>
            <a:r>
              <a:rPr lang="zh" altLang="en-US" sz="2133" b="1" dirty="0">
                <a:solidFill>
                  <a:srgbClr val="000000"/>
                </a:solidFill>
              </a:rPr>
              <a:t>下載家長須知</a:t>
            </a:r>
          </a:p>
          <a:p>
            <a:pPr marL="380990" indent="-380990" defTabSz="609585">
              <a:buFont typeface="Arial" charset="0"/>
              <a:buChar char="•"/>
            </a:pPr>
            <a:r>
              <a:rPr lang="zh" altLang="en-US" sz="2133" b="1" dirty="0">
                <a:solidFill>
                  <a:srgbClr val="000000"/>
                </a:solidFill>
              </a:rPr>
              <a:t>瀏覽課程，了解孩子適合哪些課程</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val="0"/>
              </a:ext>
            </a:extLst>
          </a:blip>
          <a:srcRect l="20853" r="21329"/>
          <a:stretch/>
        </p:blipFill>
        <p:spPr>
          <a:xfrm>
            <a:off x="1" y="0"/>
            <a:ext cx="5440908" cy="6858000"/>
          </a:xfrm>
          <a:prstGeom prst="rect">
            <a:avLst/>
          </a:prstGeom>
        </p:spPr>
      </p:pic>
      <p:sp>
        <p:nvSpPr>
          <p:cNvPr id="3" name="Rectangle 2"/>
          <p:cNvSpPr/>
          <p:nvPr/>
        </p:nvSpPr>
        <p:spPr>
          <a:xfrm rot="20129378">
            <a:off x="167454" y="2768565"/>
            <a:ext cx="4925341" cy="12192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zh" altLang="en-US" sz="4800" dirty="0">
                <a:solidFill>
                  <a:srgbClr val="262626"/>
                </a:solidFill>
              </a:rPr>
              <a:t>使用網路中心前</a:t>
            </a:r>
          </a:p>
        </p:txBody>
      </p:sp>
      <p:grpSp>
        <p:nvGrpSpPr>
          <p:cNvPr id="25" name="Group 24"/>
          <p:cNvGrpSpPr/>
          <p:nvPr/>
        </p:nvGrpSpPr>
        <p:grpSpPr>
          <a:xfrm>
            <a:off x="-587721" y="1"/>
            <a:ext cx="12881321" cy="7303681"/>
            <a:chOff x="-440791" y="0"/>
            <a:chExt cx="9660991" cy="5477761"/>
          </a:xfrm>
        </p:grpSpPr>
        <p:grpSp>
          <p:nvGrpSpPr>
            <p:cNvPr id="26" name="Group 25"/>
            <p:cNvGrpSpPr/>
            <p:nvPr/>
          </p:nvGrpSpPr>
          <p:grpSpPr>
            <a:xfrm>
              <a:off x="-440791" y="0"/>
              <a:ext cx="9584791" cy="5477761"/>
              <a:chOff x="-440791" y="39477"/>
              <a:chExt cx="9584791" cy="5477761"/>
            </a:xfrm>
          </p:grpSpPr>
          <p:sp>
            <p:nvSpPr>
              <p:cNvPr id="31" name="Rectangle 30"/>
              <p:cNvSpPr/>
              <p:nvPr/>
            </p:nvSpPr>
            <p:spPr>
              <a:xfrm>
                <a:off x="0" y="39477"/>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dirty="0">
                  <a:solidFill>
                    <a:prstClr val="white"/>
                  </a:solidFill>
                </a:endParaRPr>
              </a:p>
            </p:txBody>
          </p:sp>
          <p:pic>
            <p:nvPicPr>
              <p:cNvPr id="32" name="Picture 31"/>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89980" l="4075" r="99085">
                            <a14:foregroundMark x1="15300" y1="61804" x2="15300" y2="61804"/>
                            <a14:foregroundMark x1="4091" y1="72425" x2="4091" y2="72425"/>
                            <a14:foregroundMark x1="83785" y1="38437" x2="83785" y2="38437"/>
                            <a14:foregroundMark x1="81357" y1="42485" x2="81357" y2="42485"/>
                          </a14:backgroundRemoval>
                        </a14:imgEffect>
                      </a14:imgLayer>
                    </a14:imgProps>
                  </a:ext>
                </a:extLst>
              </a:blip>
              <a:srcRect l="57359" b="11349"/>
              <a:stretch/>
            </p:blipFill>
            <p:spPr>
              <a:xfrm>
                <a:off x="-440791" y="1047750"/>
                <a:ext cx="4849966" cy="4183796"/>
              </a:xfrm>
              <a:prstGeom prst="rect">
                <a:avLst/>
              </a:prstGeom>
            </p:spPr>
          </p:pic>
          <p:pic>
            <p:nvPicPr>
              <p:cNvPr id="33" name="Picture 32"/>
              <p:cNvPicPr>
                <a:picLocks noChangeAspect="1"/>
              </p:cNvPicPr>
              <p:nvPr/>
            </p:nvPicPr>
            <p:blipFill rotWithShape="1">
              <a:blip r:embed="rId6" cstate="screen">
                <a:extLst>
                  <a:ext uri="{28A0092B-C50C-407E-A947-70E740481C1C}">
                    <a14:useLocalDpi xmlns:a14="http://schemas.microsoft.com/office/drawing/2010/main" val="0"/>
                  </a:ext>
                </a:extLst>
              </a:blip>
              <a:srcRect b="79168"/>
              <a:stretch/>
            </p:blipFill>
            <p:spPr>
              <a:xfrm>
                <a:off x="178558" y="1645410"/>
                <a:ext cx="3943065" cy="2066782"/>
              </a:xfrm>
              <a:prstGeom prst="rect">
                <a:avLst/>
              </a:prstGeom>
            </p:spPr>
          </p:pic>
          <p:pic>
            <p:nvPicPr>
              <p:cNvPr id="34" name="Picture 33"/>
              <p:cNvPicPr>
                <a:picLocks noChangeAspect="1"/>
              </p:cNvPicPr>
              <p:nvPr/>
            </p:nvPicPr>
            <p:blipFill rotWithShape="1">
              <a:blip r:embed="rId7">
                <a:extLst>
                  <a:ext uri="{BEBA8EAE-BF5A-486C-A8C5-ECC9F3942E4B}">
                    <a14:imgProps xmlns:a14="http://schemas.microsoft.com/office/drawing/2010/main">
                      <a14:imgLayer r:embed="rId8">
                        <a14:imgEffect>
                          <a14:backgroundRemoval t="18474" b="90562" l="24000" r="62083"/>
                        </a14:imgEffect>
                      </a14:imgLayer>
                    </a14:imgProps>
                  </a:ext>
                </a:extLst>
              </a:blip>
              <a:srcRect l="23962" t="9509" r="38490"/>
              <a:stretch/>
            </p:blipFill>
            <p:spPr>
              <a:xfrm>
                <a:off x="3112893" y="1245890"/>
                <a:ext cx="4270546" cy="4271348"/>
              </a:xfrm>
              <a:prstGeom prst="rect">
                <a:avLst/>
              </a:prstGeom>
            </p:spPr>
          </p:pic>
          <p:pic>
            <p:nvPicPr>
              <p:cNvPr id="35" name="Picture 34"/>
              <p:cNvPicPr>
                <a:picLocks noChangeAspect="1"/>
              </p:cNvPicPr>
              <p:nvPr/>
            </p:nvPicPr>
            <p:blipFill rotWithShape="1">
              <a:blip r:embed="rId9" cstate="screen">
                <a:extLst>
                  <a:ext uri="{28A0092B-C50C-407E-A947-70E740481C1C}">
                    <a14:useLocalDpi xmlns:a14="http://schemas.microsoft.com/office/drawing/2010/main" val="0"/>
                  </a:ext>
                </a:extLst>
              </a:blip>
              <a:srcRect t="19635" b="54293"/>
              <a:stretch/>
            </p:blipFill>
            <p:spPr>
              <a:xfrm>
                <a:off x="3770206" y="2590087"/>
                <a:ext cx="3036861" cy="1900026"/>
              </a:xfrm>
              <a:prstGeom prst="rect">
                <a:avLst/>
              </a:prstGeom>
            </p:spPr>
          </p:pic>
          <p:pic>
            <p:nvPicPr>
              <p:cNvPr id="36" name="Picture 35"/>
              <p:cNvPicPr>
                <a:picLocks noChangeAspect="1"/>
              </p:cNvPicPr>
              <p:nvPr/>
            </p:nvPicPr>
            <p:blipFill rotWithShape="1">
              <a:blip r:embed="rId10">
                <a:extLst>
                  <a:ext uri="{BEBA8EAE-BF5A-486C-A8C5-ECC9F3942E4B}">
                    <a14:imgProps xmlns:a14="http://schemas.microsoft.com/office/drawing/2010/main">
                      <a14:imgLayer r:embed="rId11">
                        <a14:imgEffect>
                          <a14:backgroundRemoval t="10341" b="94309" l="9829" r="62265">
                            <a14:foregroundMark x1="15151" y1="51583" x2="9845" y2="50501"/>
                            <a14:foregroundMark x1="35157" y1="37355" x2="28638" y2="38798"/>
                            <a14:foregroundMark x1="12273" y1="50501" x2="12273" y2="50501"/>
                            <a14:backgroundMark x1="30151" y1="38437" x2="30151" y2="38437"/>
                            <a14:backgroundMark x1="31216" y1="38798" x2="31216" y2="38798"/>
                          </a14:backgroundRemoval>
                        </a14:imgEffect>
                      </a14:imgLayer>
                    </a14:imgProps>
                  </a:ext>
                </a:extLst>
              </a:blip>
              <a:srcRect l="9999" t="37419" r="74906" b="10288"/>
              <a:stretch/>
            </p:blipFill>
            <p:spPr>
              <a:xfrm>
                <a:off x="6953130" y="2233277"/>
                <a:ext cx="2085751" cy="2998269"/>
              </a:xfrm>
              <a:prstGeom prst="rect">
                <a:avLst/>
              </a:prstGeom>
            </p:spPr>
          </p:pic>
          <p:pic>
            <p:nvPicPr>
              <p:cNvPr id="37" name="Picture 36"/>
              <p:cNvPicPr>
                <a:picLocks noChangeAspect="1"/>
              </p:cNvPicPr>
              <p:nvPr/>
            </p:nvPicPr>
            <p:blipFill rotWithShape="1">
              <a:blip r:embed="rId12" cstate="screen">
                <a:extLst>
                  <a:ext uri="{28A0092B-C50C-407E-A947-70E740481C1C}">
                    <a14:useLocalDpi xmlns:a14="http://schemas.microsoft.com/office/drawing/2010/main" val="0"/>
                  </a:ext>
                </a:extLst>
              </a:blip>
              <a:srcRect t="45146"/>
              <a:stretch/>
            </p:blipFill>
            <p:spPr>
              <a:xfrm>
                <a:off x="7247860" y="2866030"/>
                <a:ext cx="1377525" cy="1813273"/>
              </a:xfrm>
              <a:prstGeom prst="rect">
                <a:avLst/>
              </a:prstGeom>
            </p:spPr>
          </p:pic>
        </p:grpSp>
        <p:grpSp>
          <p:nvGrpSpPr>
            <p:cNvPr id="27" name="Group 26"/>
            <p:cNvGrpSpPr/>
            <p:nvPr/>
          </p:nvGrpSpPr>
          <p:grpSpPr>
            <a:xfrm flipH="1">
              <a:off x="4724400" y="912934"/>
              <a:ext cx="4419600" cy="1056542"/>
              <a:chOff x="-1767590" y="361950"/>
              <a:chExt cx="4129790" cy="533400"/>
            </a:xfrm>
            <a:solidFill>
              <a:schemeClr val="tx1">
                <a:lumMod val="75000"/>
                <a:lumOff val="25000"/>
              </a:schemeClr>
            </a:solidFill>
          </p:grpSpPr>
          <p:sp>
            <p:nvSpPr>
              <p:cNvPr id="29" name="Rectangle 28"/>
              <p:cNvSpPr/>
              <p:nvPr/>
            </p:nvSpPr>
            <p:spPr>
              <a:xfrm>
                <a:off x="-1767590" y="361950"/>
                <a:ext cx="382499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30" name="Right Triangle 29"/>
              <p:cNvSpPr/>
              <p:nvPr/>
            </p:nvSpPr>
            <p:spPr>
              <a:xfrm flipV="1">
                <a:off x="2057400" y="361950"/>
                <a:ext cx="304800" cy="5334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sp>
          <p:nvSpPr>
            <p:cNvPr id="28" name="Rectangle 27"/>
            <p:cNvSpPr/>
            <p:nvPr/>
          </p:nvSpPr>
          <p:spPr>
            <a:xfrm>
              <a:off x="5105400" y="1047750"/>
              <a:ext cx="4114800" cy="715580"/>
            </a:xfrm>
            <a:prstGeom prst="rect">
              <a:avLst/>
            </a:prstGeom>
          </p:spPr>
          <p:txBody>
            <a:bodyPr wrap="square">
              <a:spAutoFit/>
            </a:bodyPr>
            <a:lstStyle/>
            <a:p>
              <a:r>
                <a:rPr lang="zh" altLang="en-US" sz="2400" b="1" cap="all" dirty="0">
                  <a:solidFill>
                    <a:srgbClr val="FFFFFF"/>
                  </a:solidFill>
                </a:rPr>
                <a:t>案例研究：使用網路中心後</a:t>
              </a:r>
              <a:r>
                <a:rPr lang="en" sz="2400" dirty="0">
                  <a:solidFill>
                    <a:prstClr val="black"/>
                  </a:solidFill>
                </a:rPr>
                <a:t/>
              </a:r>
              <a:br>
                <a:rPr lang="en" sz="2400" dirty="0">
                  <a:solidFill>
                    <a:prstClr val="black"/>
                  </a:solidFill>
                </a:rPr>
              </a:br>
              <a:r>
                <a:rPr lang="en-US" altLang="zh" sz="3200" b="1" cap="all" dirty="0">
                  <a:solidFill>
                    <a:srgbClr val="FFFFFF"/>
                  </a:solidFill>
                </a:rPr>
                <a:t>WINGS OVER WATER</a:t>
              </a:r>
            </a:p>
          </p:txBody>
        </p:sp>
      </p:grpSp>
    </p:spTree>
    <p:extLst>
      <p:ext uri="{BB962C8B-B14F-4D97-AF65-F5344CB8AC3E}">
        <p14:creationId xmlns:p14="http://schemas.microsoft.com/office/powerpoint/2010/main" val="50734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7010400" cy="4753051"/>
          </a:xfrm>
          <a:prstGeom prst="rect">
            <a:avLst/>
          </a:prstGeom>
        </p:spPr>
      </p:pic>
      <p:sp>
        <p:nvSpPr>
          <p:cNvPr id="4" name="Rectangle 3"/>
          <p:cNvSpPr/>
          <p:nvPr/>
        </p:nvSpPr>
        <p:spPr>
          <a:xfrm>
            <a:off x="7010400" y="0"/>
            <a:ext cx="51816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6" name="Rectangle 5"/>
          <p:cNvSpPr/>
          <p:nvPr/>
        </p:nvSpPr>
        <p:spPr>
          <a:xfrm>
            <a:off x="0" y="4753051"/>
            <a:ext cx="7010400" cy="2062296"/>
          </a:xfrm>
          <a:prstGeom prst="rect">
            <a:avLst/>
          </a:prstGeom>
          <a:solidFill>
            <a:schemeClr val="tx1">
              <a:lumMod val="85000"/>
              <a:lumOff val="15000"/>
              <a:alpha val="69000"/>
            </a:schemeClr>
          </a:solidFill>
        </p:spPr>
        <p:txBody>
          <a:bodyPr wrap="square">
            <a:spAutoFit/>
          </a:bodyPr>
          <a:lstStyle/>
          <a:p>
            <a:pPr algn="ctr"/>
            <a:r>
              <a:rPr lang="zh-TW" altLang="en-US" sz="2667" dirty="0">
                <a:solidFill>
                  <a:srgbClr val="FFFFFF"/>
                </a:solidFill>
                <a:ea typeface="微軟正黑體" panose="020B0604030504040204" pitchFamily="34" charset="-120"/>
              </a:rPr>
              <a:t>網路使全世界緊密相連！</a:t>
            </a:r>
            <a:endParaRPr lang="en-US" altLang="zh-TW" sz="2667" dirty="0">
              <a:solidFill>
                <a:srgbClr val="FFFFFF"/>
              </a:solidFill>
              <a:ea typeface="微軟正黑體" panose="020B0604030504040204" pitchFamily="34" charset="-120"/>
            </a:endParaRPr>
          </a:p>
          <a:p>
            <a:pPr algn="ctr"/>
            <a:r>
              <a:rPr lang="zh-TW" altLang="en-US" sz="2667" dirty="0">
                <a:solidFill>
                  <a:srgbClr val="FFFFFF"/>
                </a:solidFill>
                <a:ea typeface="微軟正黑體" panose="020B0604030504040204" pitchFamily="34" charset="-120"/>
              </a:rPr>
              <a:t>每個人都與網路連在一起。</a:t>
            </a:r>
            <a:endParaRPr lang="en-US" altLang="zh-TW" sz="2667" dirty="0">
              <a:solidFill>
                <a:srgbClr val="FFFFFF"/>
              </a:solidFill>
              <a:ea typeface="微軟正黑體" panose="020B0604030504040204" pitchFamily="34" charset="-120"/>
            </a:endParaRPr>
          </a:p>
          <a:p>
            <a:pPr algn="ctr"/>
            <a:endParaRPr lang="zh-TW" altLang="en-US" sz="2133" dirty="0">
              <a:solidFill>
                <a:srgbClr val="FFFFFF"/>
              </a:solidFill>
              <a:ea typeface="微軟正黑體" panose="020B0604030504040204" pitchFamily="34" charset="-120"/>
            </a:endParaRPr>
          </a:p>
          <a:p>
            <a:pPr algn="ctr"/>
            <a:r>
              <a:rPr lang="zh-TW" altLang="en-US" sz="2667" dirty="0">
                <a:solidFill>
                  <a:srgbClr val="FFFFFF"/>
                </a:solidFill>
                <a:ea typeface="微軟正黑體" panose="020B0604030504040204" pitchFamily="34" charset="-120"/>
              </a:rPr>
              <a:t>你想一想就會發現，在某種程度或形式上，我們都是網路的消費者</a:t>
            </a:r>
            <a:r>
              <a:rPr lang="en-US" altLang="zh-TW" sz="2667" dirty="0">
                <a:solidFill>
                  <a:srgbClr val="FFFFFF"/>
                </a:solidFill>
                <a:ea typeface="微軟正黑體" panose="020B0604030504040204" pitchFamily="34" charset="-120"/>
              </a:rPr>
              <a:t>!</a:t>
            </a:r>
            <a:endParaRPr lang="en-US" sz="2667" dirty="0">
              <a:solidFill>
                <a:srgbClr val="FFFFFF"/>
              </a:solidFill>
            </a:endParaRPr>
          </a:p>
        </p:txBody>
      </p:sp>
      <p:sp>
        <p:nvSpPr>
          <p:cNvPr id="7" name="TextBox 4"/>
          <p:cNvSpPr txBox="1"/>
          <p:nvPr/>
        </p:nvSpPr>
        <p:spPr>
          <a:xfrm>
            <a:off x="7206600" y="405521"/>
            <a:ext cx="4789200" cy="6659067"/>
          </a:xfrm>
          <a:prstGeom prst="rect">
            <a:avLst/>
          </a:prstGeom>
          <a:noFill/>
        </p:spPr>
        <p:txBody>
          <a:bodyPr wrap="square" rtlCol="0">
            <a:spAutoFit/>
          </a:bodyPr>
          <a:lstStyle/>
          <a:p>
            <a:pPr algn="ctr"/>
            <a:r>
              <a:rPr lang="zh-TW" altLang="en-US" sz="3200" b="1" cap="all" dirty="0">
                <a:solidFill>
                  <a:prstClr val="white"/>
                </a:solidFill>
                <a:ea typeface="微軟正黑體" panose="020B0604030504040204" pitchFamily="34" charset="-120"/>
              </a:rPr>
              <a:t>我們生活在一個數位時代</a:t>
            </a:r>
            <a:endParaRPr lang="en-US" altLang="zh-TW" sz="3200" b="1" cap="all" dirty="0">
              <a:solidFill>
                <a:prstClr val="white"/>
              </a:solidFill>
              <a:ea typeface="微軟正黑體" panose="020B0604030504040204" pitchFamily="34" charset="-120"/>
            </a:endParaRPr>
          </a:p>
          <a:p>
            <a:pPr algn="ctr"/>
            <a:endParaRPr lang="en-US" altLang="zh-TW" sz="2667" b="1" cap="all" dirty="0">
              <a:solidFill>
                <a:prstClr val="white"/>
              </a:solidFill>
              <a:ea typeface="微軟正黑體" panose="020B0604030504040204" pitchFamily="34" charset="-120"/>
            </a:endParaRPr>
          </a:p>
          <a:p>
            <a:pPr algn="ctr"/>
            <a:r>
              <a:rPr lang="zh-TW" altLang="en-US" sz="2667" b="1" cap="all" dirty="0">
                <a:solidFill>
                  <a:prstClr val="white"/>
                </a:solidFill>
                <a:ea typeface="微軟正黑體" panose="020B0604030504040204" pitchFamily="34" charset="-120"/>
              </a:rPr>
              <a:t>你都在哪裡</a:t>
            </a:r>
            <a:endParaRPr lang="en-US" sz="2667" b="1" cap="all" dirty="0">
              <a:solidFill>
                <a:prstClr val="white"/>
              </a:solidFill>
              <a:ea typeface="微軟正黑體" panose="020B0604030504040204" pitchFamily="34" charset="-120"/>
            </a:endParaRPr>
          </a:p>
          <a:p>
            <a:pPr marL="380990" indent="-380990">
              <a:buFont typeface="Arial"/>
              <a:buChar char="•"/>
            </a:pPr>
            <a:endParaRPr lang="en-US" sz="2133" b="1" dirty="0">
              <a:solidFill>
                <a:prstClr val="white"/>
              </a:solidFill>
              <a:ea typeface="微軟正黑體" panose="020B0604030504040204" pitchFamily="34" charset="-120"/>
            </a:endParaRPr>
          </a:p>
          <a:p>
            <a:pPr marL="380990" indent="-380990">
              <a:buFont typeface="Courier New" panose="02070309020205020404" pitchFamily="49" charset="0"/>
              <a:buChar char="o"/>
            </a:pPr>
            <a:r>
              <a:rPr lang="zh-TW" altLang="en-US" sz="2667" dirty="0">
                <a:solidFill>
                  <a:prstClr val="white"/>
                </a:solidFill>
                <a:ea typeface="微軟正黑體" panose="020B0604030504040204" pitchFamily="34" charset="-120"/>
              </a:rPr>
              <a:t>看新聞</a:t>
            </a:r>
          </a:p>
          <a:p>
            <a:pPr marL="380990" indent="-380990">
              <a:buFont typeface="Courier New" panose="02070309020205020404" pitchFamily="49" charset="0"/>
              <a:buChar char="o"/>
            </a:pPr>
            <a:r>
              <a:rPr lang="zh-TW" altLang="en-US" sz="2667" dirty="0">
                <a:solidFill>
                  <a:prstClr val="white"/>
                </a:solidFill>
                <a:ea typeface="微軟正黑體" panose="020B0604030504040204" pitchFamily="34" charset="-120"/>
              </a:rPr>
              <a:t>交朋友</a:t>
            </a:r>
          </a:p>
          <a:p>
            <a:pPr marL="380990" indent="-380990">
              <a:buFont typeface="Courier New" panose="02070309020205020404" pitchFamily="49" charset="0"/>
              <a:buChar char="o"/>
            </a:pPr>
            <a:r>
              <a:rPr lang="zh-TW" altLang="en-US" sz="2667" dirty="0">
                <a:solidFill>
                  <a:prstClr val="white"/>
                </a:solidFill>
                <a:ea typeface="微軟正黑體" panose="020B0604030504040204" pitchFamily="34" charset="-120"/>
              </a:rPr>
              <a:t>做研究</a:t>
            </a:r>
          </a:p>
          <a:p>
            <a:pPr marL="380990" indent="-380990">
              <a:buFont typeface="Courier New" panose="02070309020205020404" pitchFamily="49" charset="0"/>
              <a:buChar char="o"/>
            </a:pPr>
            <a:r>
              <a:rPr lang="zh-TW" altLang="en-US" sz="2667" dirty="0">
                <a:solidFill>
                  <a:prstClr val="white"/>
                </a:solidFill>
                <a:ea typeface="微軟正黑體" panose="020B0604030504040204" pitchFamily="34" charset="-120"/>
              </a:rPr>
              <a:t>找產品</a:t>
            </a:r>
          </a:p>
          <a:p>
            <a:pPr marL="380990" indent="-380990">
              <a:buFont typeface="Courier New" panose="02070309020205020404" pitchFamily="49" charset="0"/>
              <a:buChar char="o"/>
            </a:pPr>
            <a:r>
              <a:rPr lang="zh-TW" altLang="en-US" sz="2667" dirty="0">
                <a:solidFill>
                  <a:prstClr val="white"/>
                </a:solidFill>
                <a:ea typeface="微軟正黑體" panose="020B0604030504040204" pitchFamily="34" charset="-120"/>
              </a:rPr>
              <a:t>找服務</a:t>
            </a:r>
          </a:p>
          <a:p>
            <a:pPr marL="380990" indent="-380990">
              <a:buFont typeface="Courier New" panose="02070309020205020404" pitchFamily="49" charset="0"/>
              <a:buChar char="o"/>
            </a:pPr>
            <a:r>
              <a:rPr lang="zh-TW" altLang="en-US" sz="2667" dirty="0">
                <a:solidFill>
                  <a:prstClr val="white"/>
                </a:solidFill>
                <a:ea typeface="微軟正黑體" panose="020B0604030504040204" pitchFamily="34" charset="-120"/>
              </a:rPr>
              <a:t>玩遊戲</a:t>
            </a:r>
          </a:p>
          <a:p>
            <a:pPr marL="380990" indent="-380990">
              <a:buFont typeface="Courier New" panose="02070309020205020404" pitchFamily="49" charset="0"/>
              <a:buChar char="o"/>
            </a:pPr>
            <a:r>
              <a:rPr lang="zh-TW" altLang="en-US" sz="2667" dirty="0">
                <a:solidFill>
                  <a:prstClr val="white"/>
                </a:solidFill>
                <a:ea typeface="微軟正黑體" panose="020B0604030504040204" pitchFamily="34" charset="-120"/>
              </a:rPr>
              <a:t>聽音樂</a:t>
            </a:r>
          </a:p>
          <a:p>
            <a:pPr marL="380990" indent="-380990">
              <a:buFont typeface="Courier New" panose="02070309020205020404" pitchFamily="49" charset="0"/>
              <a:buChar char="o"/>
            </a:pPr>
            <a:r>
              <a:rPr lang="zh-TW" altLang="en-US" sz="2667" dirty="0">
                <a:solidFill>
                  <a:prstClr val="white"/>
                </a:solidFill>
                <a:ea typeface="微軟正黑體" panose="020B0604030504040204" pitchFamily="34" charset="-120"/>
              </a:rPr>
              <a:t>買書</a:t>
            </a:r>
          </a:p>
          <a:p>
            <a:pPr marL="380990" indent="-380990">
              <a:buFont typeface="Courier New" panose="02070309020205020404" pitchFamily="49" charset="0"/>
              <a:buChar char="o"/>
            </a:pPr>
            <a:r>
              <a:rPr lang="zh-TW" altLang="en-US" sz="2667" dirty="0">
                <a:solidFill>
                  <a:prstClr val="white"/>
                </a:solidFill>
                <a:ea typeface="微軟正黑體" panose="020B0604030504040204" pitchFamily="34" charset="-120"/>
              </a:rPr>
              <a:t>買雜誌</a:t>
            </a:r>
          </a:p>
          <a:p>
            <a:pPr marL="380990" indent="-380990">
              <a:buFont typeface="Courier New" panose="02070309020205020404" pitchFamily="49" charset="0"/>
              <a:buChar char="o"/>
            </a:pPr>
            <a:r>
              <a:rPr lang="zh-TW" altLang="en-US" sz="2667" dirty="0">
                <a:solidFill>
                  <a:prstClr val="white"/>
                </a:solidFill>
                <a:ea typeface="微軟正黑體" panose="020B0604030504040204" pitchFamily="34" charset="-120"/>
              </a:rPr>
              <a:t>尋求建議</a:t>
            </a:r>
          </a:p>
          <a:p>
            <a:endParaRPr lang="en-US" sz="2667" dirty="0">
              <a:solidFill>
                <a:prstClr val="black"/>
              </a:solidFill>
              <a:ea typeface="微軟正黑體" panose="020B0604030504040204" pitchFamily="34" charset="-120"/>
            </a:endParaRPr>
          </a:p>
          <a:p>
            <a:pPr marL="380990" indent="-380990">
              <a:buFont typeface="Arial"/>
              <a:buChar char="•"/>
            </a:pPr>
            <a:endParaRPr lang="en-US" sz="2667" dirty="0">
              <a:solidFill>
                <a:prstClr val="black"/>
              </a:solidFill>
              <a:ea typeface="微軟正黑體" panose="020B0604030504040204" pitchFamily="34" charset="-120"/>
            </a:endParaRPr>
          </a:p>
        </p:txBody>
      </p:sp>
    </p:spTree>
    <p:extLst>
      <p:ext uri="{BB962C8B-B14F-4D97-AF65-F5344CB8AC3E}">
        <p14:creationId xmlns:p14="http://schemas.microsoft.com/office/powerpoint/2010/main" val="261003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flipH="1">
            <a:off x="6299200" y="1217245"/>
            <a:ext cx="5892800" cy="1408723"/>
            <a:chOff x="-1767590" y="361950"/>
            <a:chExt cx="4129790" cy="533400"/>
          </a:xfrm>
          <a:solidFill>
            <a:schemeClr val="tx1">
              <a:lumMod val="75000"/>
              <a:lumOff val="25000"/>
            </a:schemeClr>
          </a:solidFill>
        </p:grpSpPr>
        <p:sp>
          <p:nvSpPr>
            <p:cNvPr id="25" name="Rectangle 24"/>
            <p:cNvSpPr/>
            <p:nvPr/>
          </p:nvSpPr>
          <p:spPr>
            <a:xfrm>
              <a:off x="-1767590" y="361950"/>
              <a:ext cx="3824993"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endParaRPr>
            </a:p>
          </p:txBody>
        </p:sp>
        <p:sp>
          <p:nvSpPr>
            <p:cNvPr id="26" name="Right Triangle 25"/>
            <p:cNvSpPr/>
            <p:nvPr/>
          </p:nvSpPr>
          <p:spPr>
            <a:xfrm flipV="1">
              <a:off x="2057400" y="361950"/>
              <a:ext cx="304800" cy="5334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endParaRPr>
            </a:p>
          </p:txBody>
        </p:sp>
      </p:grpSp>
      <p:sp>
        <p:nvSpPr>
          <p:cNvPr id="27" name="Rectangle 26"/>
          <p:cNvSpPr/>
          <p:nvPr/>
        </p:nvSpPr>
        <p:spPr>
          <a:xfrm>
            <a:off x="6807200" y="1397001"/>
            <a:ext cx="5486400" cy="954107"/>
          </a:xfrm>
          <a:prstGeom prst="rect">
            <a:avLst/>
          </a:prstGeom>
        </p:spPr>
        <p:txBody>
          <a:bodyPr wrap="square">
            <a:spAutoFit/>
          </a:bodyPr>
          <a:lstStyle/>
          <a:p>
            <a:pPr defTabSz="1219140"/>
            <a:r>
              <a:rPr lang="zh-TW" altLang="en-US" sz="2400" b="1" cap="all" dirty="0">
                <a:solidFill>
                  <a:prstClr val="white"/>
                </a:solidFill>
                <a:latin typeface="微軟正黑體" panose="020B0604030504040204" pitchFamily="34" charset="-120"/>
                <a:ea typeface="微軟正黑體" panose="020B0604030504040204" pitchFamily="34" charset="-120"/>
              </a:rPr>
              <a:t>案例分享</a:t>
            </a:r>
            <a:r>
              <a:rPr lang="en-US" sz="2400" b="1" cap="all" dirty="0">
                <a:solidFill>
                  <a:prstClr val="white"/>
                </a:solidFill>
                <a:latin typeface="微軟正黑體" panose="020B0604030504040204" pitchFamily="34" charset="-120"/>
                <a:ea typeface="微軟正黑體" panose="020B0604030504040204" pitchFamily="34" charset="-120"/>
              </a:rPr>
              <a:t>: </a:t>
            </a:r>
            <a:r>
              <a:rPr lang="zh-TW" altLang="en-US" sz="2400" b="1" cap="all" dirty="0">
                <a:solidFill>
                  <a:prstClr val="white"/>
                </a:solidFill>
                <a:latin typeface="微軟正黑體" panose="020B0604030504040204" pitchFamily="34" charset="-120"/>
                <a:ea typeface="微軟正黑體" panose="020B0604030504040204" pitchFamily="34" charset="-120"/>
              </a:rPr>
              <a:t>使用前</a:t>
            </a:r>
            <a:endParaRPr lang="en-US" sz="2400" b="1" cap="all" dirty="0">
              <a:solidFill>
                <a:prstClr val="white"/>
              </a:solidFill>
              <a:latin typeface="微軟正黑體" panose="020B0604030504040204" pitchFamily="34" charset="-120"/>
              <a:ea typeface="微軟正黑體" panose="020B0604030504040204" pitchFamily="34" charset="-120"/>
            </a:endParaRPr>
          </a:p>
          <a:p>
            <a:pPr defTabSz="1219140"/>
            <a:r>
              <a:rPr lang="zh-TW" altLang="en-US" sz="3200" b="1" cap="all" dirty="0">
                <a:solidFill>
                  <a:prstClr val="white"/>
                </a:solidFill>
                <a:latin typeface="微軟正黑體" panose="020B0604030504040204" pitchFamily="34" charset="-120"/>
                <a:ea typeface="微軟正黑體" panose="020B0604030504040204" pitchFamily="34" charset="-120"/>
              </a:rPr>
              <a:t>湯二木</a:t>
            </a:r>
            <a:endParaRPr lang="en-US" sz="3200" b="1" cap="all" dirty="0">
              <a:solidFill>
                <a:prstClr val="white"/>
              </a:solidFill>
              <a:latin typeface="微軟正黑體" panose="020B0604030504040204" pitchFamily="34" charset="-120"/>
              <a:ea typeface="微軟正黑體" panose="020B0604030504040204" pitchFamily="34" charset="-120"/>
            </a:endParaRPr>
          </a:p>
        </p:txBody>
      </p:sp>
      <p:sp>
        <p:nvSpPr>
          <p:cNvPr id="28" name="Rectangle 27"/>
          <p:cNvSpPr/>
          <p:nvPr/>
        </p:nvSpPr>
        <p:spPr>
          <a:xfrm>
            <a:off x="474832" y="3151239"/>
            <a:ext cx="11357584" cy="2677656"/>
          </a:xfrm>
          <a:prstGeom prst="rect">
            <a:avLst/>
          </a:prstGeom>
        </p:spPr>
        <p:txBody>
          <a:bodyPr wrap="square">
            <a:spAutoFit/>
          </a:bodyPr>
          <a:lstStyle/>
          <a:p>
            <a:pPr defTabSz="914377"/>
            <a:r>
              <a:rPr lang="zh-TW" altLang="en-US" sz="2800" dirty="0">
                <a:solidFill>
                  <a:prstClr val="black"/>
                </a:solidFill>
                <a:latin typeface="微軟正黑體" panose="020B0604030504040204" pitchFamily="34" charset="-120"/>
                <a:ea typeface="微軟正黑體" panose="020B0604030504040204" pitchFamily="34" charset="-120"/>
              </a:rPr>
              <a:t>一家位於苗栗的火鍋店，想透過網路宣傳自家品牌，並提供加盟的機會。</a:t>
            </a:r>
            <a:endParaRPr lang="en-US" sz="2800" dirty="0">
              <a:solidFill>
                <a:prstClr val="black"/>
              </a:solidFill>
              <a:latin typeface="微軟正黑體" panose="020B0604030504040204" pitchFamily="34" charset="-120"/>
              <a:ea typeface="微軟正黑體" panose="020B0604030504040204" pitchFamily="34" charset="-120"/>
            </a:endParaRPr>
          </a:p>
          <a:p>
            <a:pPr defTabSz="914377"/>
            <a:endParaRPr lang="en-US" sz="2800" dirty="0">
              <a:solidFill>
                <a:prstClr val="black"/>
              </a:solidFill>
              <a:latin typeface="微軟正黑體" panose="020B0604030504040204" pitchFamily="34" charset="-120"/>
              <a:ea typeface="微軟正黑體" panose="020B0604030504040204" pitchFamily="34" charset="-120"/>
            </a:endParaRPr>
          </a:p>
          <a:p>
            <a:pPr defTabSz="914377"/>
            <a:r>
              <a:rPr lang="zh-TW" altLang="en-US" sz="2800" b="1" dirty="0">
                <a:solidFill>
                  <a:prstClr val="black"/>
                </a:solidFill>
                <a:latin typeface="微軟正黑體" panose="020B0604030504040204" pitchFamily="34" charset="-120"/>
                <a:ea typeface="微軟正黑體" panose="020B0604030504040204" pitchFamily="34" charset="-120"/>
              </a:rPr>
              <a:t>這個網站幫助他們</a:t>
            </a:r>
            <a:r>
              <a:rPr lang="en-US" sz="2800" b="1" dirty="0">
                <a:solidFill>
                  <a:prstClr val="black"/>
                </a:solidFill>
                <a:latin typeface="微軟正黑體" panose="020B0604030504040204" pitchFamily="34" charset="-120"/>
                <a:ea typeface="微軟正黑體" panose="020B0604030504040204" pitchFamily="34" charset="-120"/>
              </a:rPr>
              <a:t>:</a:t>
            </a:r>
          </a:p>
          <a:p>
            <a:pPr marL="380981" indent="-380981" defTabSz="914377">
              <a:buFont typeface="Arial" charset="0"/>
              <a:buChar char="•"/>
            </a:pPr>
            <a:r>
              <a:rPr lang="zh-TW" altLang="en-US" sz="2800" dirty="0">
                <a:solidFill>
                  <a:prstClr val="black"/>
                </a:solidFill>
                <a:latin typeface="微軟正黑體" panose="020B0604030504040204" pitchFamily="34" charset="-120"/>
                <a:ea typeface="微軟正黑體" panose="020B0604030504040204" pitchFamily="34" charset="-120"/>
              </a:rPr>
              <a:t>完整呈現服務內容</a:t>
            </a:r>
            <a:endParaRPr lang="en-US" sz="2800" dirty="0">
              <a:solidFill>
                <a:prstClr val="black"/>
              </a:solidFill>
              <a:latin typeface="微軟正黑體" panose="020B0604030504040204" pitchFamily="34" charset="-120"/>
              <a:ea typeface="微軟正黑體" panose="020B0604030504040204" pitchFamily="34" charset="-120"/>
            </a:endParaRPr>
          </a:p>
          <a:p>
            <a:pPr marL="380981" indent="-380981" defTabSz="914377">
              <a:buFont typeface="Arial" charset="0"/>
              <a:buChar char="•"/>
            </a:pPr>
            <a:r>
              <a:rPr lang="zh-TW" altLang="en-US" sz="2800" dirty="0">
                <a:solidFill>
                  <a:prstClr val="black"/>
                </a:solidFill>
                <a:latin typeface="微軟正黑體" panose="020B0604030504040204" pitchFamily="34" charset="-120"/>
                <a:ea typeface="微軟正黑體" panose="020B0604030504040204" pitchFamily="34" charset="-120"/>
              </a:rPr>
              <a:t>建立專業的餐飲形象</a:t>
            </a:r>
            <a:endParaRPr lang="en-US" sz="2800" dirty="0">
              <a:solidFill>
                <a:prstClr val="black"/>
              </a:solidFill>
              <a:latin typeface="微軟正黑體" panose="020B0604030504040204" pitchFamily="34" charset="-120"/>
              <a:ea typeface="微軟正黑體" panose="020B0604030504040204" pitchFamily="34" charset="-120"/>
            </a:endParaRPr>
          </a:p>
          <a:p>
            <a:pPr marL="380981" indent="-380981" defTabSz="914377">
              <a:buFont typeface="Arial" charset="0"/>
              <a:buChar char="•"/>
            </a:pPr>
            <a:r>
              <a:rPr lang="zh-TW" altLang="en-US" sz="2800" dirty="0">
                <a:solidFill>
                  <a:prstClr val="black"/>
                </a:solidFill>
                <a:latin typeface="微軟正黑體" panose="020B0604030504040204" pitchFamily="34" charset="-120"/>
                <a:ea typeface="微軟正黑體" panose="020B0604030504040204" pitchFamily="34" charset="-120"/>
              </a:rPr>
              <a:t>經由數位行銷產品</a:t>
            </a:r>
            <a:r>
              <a:rPr lang="en-US" altLang="zh-TW" sz="2800" dirty="0">
                <a:solidFill>
                  <a:prstClr val="black"/>
                </a:solidFill>
                <a:latin typeface="微軟正黑體" panose="020B0604030504040204" pitchFamily="34" charset="-120"/>
                <a:ea typeface="微軟正黑體" panose="020B0604030504040204" pitchFamily="34" charset="-120"/>
              </a:rPr>
              <a:t>Google</a:t>
            </a:r>
            <a:r>
              <a:rPr lang="zh-TW" altLang="en-US" sz="2800" dirty="0">
                <a:solidFill>
                  <a:prstClr val="black"/>
                </a:solidFill>
                <a:latin typeface="微軟正黑體" panose="020B0604030504040204" pitchFamily="34" charset="-120"/>
                <a:ea typeface="微軟正黑體" panose="020B0604030504040204" pitchFamily="34" charset="-120"/>
              </a:rPr>
              <a:t>關鍵字的曝光，讓平日時段也能高朋滿座</a:t>
            </a:r>
            <a:r>
              <a:rPr lang="en-US" sz="2800" dirty="0">
                <a:solidFill>
                  <a:prstClr val="black"/>
                </a:solidFill>
                <a:latin typeface="微軟正黑體" panose="020B0604030504040204" pitchFamily="34" charset="-120"/>
                <a:ea typeface="微軟正黑體" panose="020B0604030504040204" pitchFamily="34" charset="-120"/>
              </a:rPr>
              <a:t> </a:t>
            </a:r>
          </a:p>
        </p:txBody>
      </p:sp>
      <p:grpSp>
        <p:nvGrpSpPr>
          <p:cNvPr id="6" name="群組 5"/>
          <p:cNvGrpSpPr/>
          <p:nvPr/>
        </p:nvGrpSpPr>
        <p:grpSpPr>
          <a:xfrm>
            <a:off x="-143892" y="2"/>
            <a:ext cx="12595031" cy="7414543"/>
            <a:chOff x="-210574" y="7658744"/>
            <a:chExt cx="12595030" cy="7414543"/>
          </a:xfrm>
        </p:grpSpPr>
        <p:sp>
          <p:nvSpPr>
            <p:cNvPr id="19" name="Rectangle 30"/>
            <p:cNvSpPr/>
            <p:nvPr/>
          </p:nvSpPr>
          <p:spPr>
            <a:xfrm>
              <a:off x="-145576" y="7658744"/>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dirty="0">
                <a:solidFill>
                  <a:prstClr val="white"/>
                </a:solidFill>
              </a:endParaRPr>
            </a:p>
          </p:txBody>
        </p:sp>
        <p:sp>
          <p:nvSpPr>
            <p:cNvPr id="20" name="Rectangle 37"/>
            <p:cNvSpPr/>
            <p:nvPr/>
          </p:nvSpPr>
          <p:spPr>
            <a:xfrm>
              <a:off x="9118308" y="10517161"/>
              <a:ext cx="253157" cy="114116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dirty="0">
                <a:solidFill>
                  <a:prstClr val="white"/>
                </a:solidFill>
              </a:endParaRPr>
            </a:p>
          </p:txBody>
        </p:sp>
        <p:sp>
          <p:nvSpPr>
            <p:cNvPr id="21" name="Rectangle 28"/>
            <p:cNvSpPr/>
            <p:nvPr/>
          </p:nvSpPr>
          <p:spPr>
            <a:xfrm flipH="1">
              <a:off x="6588539" y="8875989"/>
              <a:ext cx="5457885" cy="140872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endParaRPr>
            </a:p>
          </p:txBody>
        </p:sp>
        <p:sp>
          <p:nvSpPr>
            <p:cNvPr id="22" name="Right Triangle 29"/>
            <p:cNvSpPr/>
            <p:nvPr/>
          </p:nvSpPr>
          <p:spPr>
            <a:xfrm flipH="1" flipV="1">
              <a:off x="6153624" y="8875989"/>
              <a:ext cx="434919" cy="1408723"/>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sz="2400" dirty="0">
                <a:solidFill>
                  <a:prstClr val="white"/>
                </a:solidFill>
              </a:endParaRPr>
            </a:p>
          </p:txBody>
        </p:sp>
        <p:sp>
          <p:nvSpPr>
            <p:cNvPr id="37" name="Rectangle 26"/>
            <p:cNvSpPr/>
            <p:nvPr/>
          </p:nvSpPr>
          <p:spPr>
            <a:xfrm>
              <a:off x="6898056" y="9103296"/>
              <a:ext cx="5486400" cy="954107"/>
            </a:xfrm>
            <a:prstGeom prst="rect">
              <a:avLst/>
            </a:prstGeom>
          </p:spPr>
          <p:txBody>
            <a:bodyPr wrap="square">
              <a:spAutoFit/>
            </a:bodyPr>
            <a:lstStyle/>
            <a:p>
              <a:pPr defTabSz="1219140"/>
              <a:r>
                <a:rPr lang="zh-TW" altLang="en-US" sz="2400" b="1" cap="all" dirty="0">
                  <a:solidFill>
                    <a:prstClr val="white"/>
                  </a:solidFill>
                  <a:latin typeface="微軟正黑體" panose="020B0604030504040204" pitchFamily="34" charset="-120"/>
                  <a:ea typeface="微軟正黑體" panose="020B0604030504040204" pitchFamily="34" charset="-120"/>
                </a:rPr>
                <a:t>案例分享</a:t>
              </a:r>
              <a:r>
                <a:rPr lang="en-US" altLang="zh-TW" sz="2400" b="1" cap="all" dirty="0">
                  <a:solidFill>
                    <a:prstClr val="white"/>
                  </a:solidFill>
                  <a:latin typeface="微軟正黑體" panose="020B0604030504040204" pitchFamily="34" charset="-120"/>
                  <a:ea typeface="微軟正黑體" panose="020B0604030504040204" pitchFamily="34" charset="-120"/>
                </a:rPr>
                <a:t>: </a:t>
              </a:r>
              <a:r>
                <a:rPr lang="zh-TW" altLang="en-US" sz="2400" b="1" cap="all" dirty="0">
                  <a:solidFill>
                    <a:prstClr val="white"/>
                  </a:solidFill>
                  <a:latin typeface="微軟正黑體" panose="020B0604030504040204" pitchFamily="34" charset="-120"/>
                  <a:ea typeface="微軟正黑體" panose="020B0604030504040204" pitchFamily="34" charset="-120"/>
                </a:rPr>
                <a:t>使用前</a:t>
              </a:r>
              <a:endParaRPr lang="en-US" altLang="zh-TW" sz="2400" b="1" cap="all" dirty="0">
                <a:solidFill>
                  <a:prstClr val="white"/>
                </a:solidFill>
                <a:latin typeface="微軟正黑體" panose="020B0604030504040204" pitchFamily="34" charset="-120"/>
                <a:ea typeface="微軟正黑體" panose="020B0604030504040204" pitchFamily="34" charset="-120"/>
              </a:endParaRPr>
            </a:p>
            <a:p>
              <a:pPr defTabSz="1219140"/>
              <a:r>
                <a:rPr lang="zh-TW" altLang="en-US" sz="3200" b="1" cap="all" dirty="0">
                  <a:solidFill>
                    <a:prstClr val="white"/>
                  </a:solidFill>
                  <a:latin typeface="微軟正黑體" panose="020B0604030504040204" pitchFamily="34" charset="-120"/>
                  <a:ea typeface="微軟正黑體" panose="020B0604030504040204" pitchFamily="34" charset="-120"/>
                </a:rPr>
                <a:t>湯二木</a:t>
              </a:r>
              <a:endParaRPr lang="en-US" altLang="zh-TW" sz="3200" b="1" cap="all" dirty="0">
                <a:solidFill>
                  <a:prstClr val="white"/>
                </a:solidFill>
                <a:latin typeface="微軟正黑體" panose="020B0604030504040204" pitchFamily="34" charset="-120"/>
                <a:ea typeface="微軟正黑體" panose="020B0604030504040204" pitchFamily="34" charset="-120"/>
              </a:endParaRPr>
            </a:p>
          </p:txBody>
        </p:sp>
        <p:grpSp>
          <p:nvGrpSpPr>
            <p:cNvPr id="38" name="群組 37"/>
            <p:cNvGrpSpPr/>
            <p:nvPr/>
          </p:nvGrpSpPr>
          <p:grpSpPr>
            <a:xfrm>
              <a:off x="-210574" y="8875989"/>
              <a:ext cx="6021888" cy="5228631"/>
              <a:chOff x="-2294986" y="9079204"/>
              <a:chExt cx="6021888" cy="5228631"/>
            </a:xfrm>
          </p:grpSpPr>
          <p:pic>
            <p:nvPicPr>
              <p:cNvPr id="39" name="Picture 8"/>
              <p:cNvPicPr>
                <a:picLocks noChangeAspect="1"/>
              </p:cNvPicPr>
              <p:nvPr/>
            </p:nvPicPr>
            <p:blipFill rotWithShape="1">
              <a:blip r:embed="rId3">
                <a:extLst/>
              </a:blip>
              <a:srcRect l="57359" b="11349"/>
              <a:stretch/>
            </p:blipFill>
            <p:spPr>
              <a:xfrm>
                <a:off x="-2294986" y="9079204"/>
                <a:ext cx="6021888" cy="5228631"/>
              </a:xfrm>
              <a:prstGeom prst="rect">
                <a:avLst/>
              </a:prstGeom>
            </p:spPr>
          </p:pic>
          <p:pic>
            <p:nvPicPr>
              <p:cNvPr id="40" name="圖片 39"/>
              <p:cNvPicPr>
                <a:picLocks noChangeAspect="1"/>
              </p:cNvPicPr>
              <p:nvPr/>
            </p:nvPicPr>
            <p:blipFill rotWithShape="1">
              <a:blip r:embed="rId4"/>
              <a:srcRect b="34053"/>
              <a:stretch/>
            </p:blipFill>
            <p:spPr>
              <a:xfrm>
                <a:off x="-1536041" y="9808317"/>
                <a:ext cx="4787161" cy="2604575"/>
              </a:xfrm>
              <a:prstGeom prst="rect">
                <a:avLst/>
              </a:prstGeom>
            </p:spPr>
          </p:pic>
        </p:grpSp>
        <p:pic>
          <p:nvPicPr>
            <p:cNvPr id="33" name="Picture 33"/>
            <p:cNvPicPr>
              <a:picLocks noChangeAspect="1"/>
            </p:cNvPicPr>
            <p:nvPr/>
          </p:nvPicPr>
          <p:blipFill rotWithShape="1">
            <a:blip r:embed="rId5" cstate="screen">
              <a:extLst>
                <a:ext uri="{28A0092B-C50C-407E-A947-70E740481C1C}">
                  <a14:useLocalDpi xmlns:a14="http://schemas.microsoft.com/office/drawing/2010/main"/>
                </a:ext>
              </a:extLst>
            </a:blip>
            <a:srcRect l="23962" t="9509" r="38490"/>
            <a:stretch/>
          </p:blipFill>
          <p:spPr>
            <a:xfrm>
              <a:off x="3960169" y="9378157"/>
              <a:ext cx="5694061" cy="5695130"/>
            </a:xfrm>
            <a:prstGeom prst="rect">
              <a:avLst/>
            </a:prstGeom>
          </p:spPr>
        </p:pic>
        <p:pic>
          <p:nvPicPr>
            <p:cNvPr id="4" name="圖片 3"/>
            <p:cNvPicPr>
              <a:picLocks noChangeAspect="1"/>
            </p:cNvPicPr>
            <p:nvPr/>
          </p:nvPicPr>
          <p:blipFill rotWithShape="1">
            <a:blip r:embed="rId6"/>
            <a:srcRect b="83330"/>
            <a:stretch/>
          </p:blipFill>
          <p:spPr>
            <a:xfrm>
              <a:off x="4892546" y="11166472"/>
              <a:ext cx="3894656" cy="2435560"/>
            </a:xfrm>
            <a:prstGeom prst="rect">
              <a:avLst/>
            </a:prstGeom>
          </p:spPr>
        </p:pic>
        <p:pic>
          <p:nvPicPr>
            <p:cNvPr id="41" name="Picture 10"/>
            <p:cNvPicPr>
              <a:picLocks noChangeAspect="1"/>
            </p:cNvPicPr>
            <p:nvPr/>
          </p:nvPicPr>
          <p:blipFill rotWithShape="1">
            <a:blip r:embed="rId7">
              <a:extLst/>
            </a:blip>
            <a:srcRect l="9999" t="37419" r="74906" b="10288"/>
            <a:stretch/>
          </p:blipFill>
          <p:spPr>
            <a:xfrm>
              <a:off x="9259185" y="10752579"/>
              <a:ext cx="2307975" cy="3657728"/>
            </a:xfrm>
            <a:prstGeom prst="rect">
              <a:avLst/>
            </a:prstGeom>
          </p:spPr>
        </p:pic>
        <p:pic>
          <p:nvPicPr>
            <p:cNvPr id="5" name="圖片 4"/>
            <p:cNvPicPr>
              <a:picLocks noChangeAspect="1"/>
            </p:cNvPicPr>
            <p:nvPr/>
          </p:nvPicPr>
          <p:blipFill>
            <a:blip r:embed="rId8"/>
            <a:stretch>
              <a:fillRect/>
            </a:stretch>
          </p:blipFill>
          <p:spPr>
            <a:xfrm>
              <a:off x="9656539" y="11501955"/>
              <a:ext cx="1408199" cy="2259765"/>
            </a:xfrm>
            <a:prstGeom prst="rect">
              <a:avLst/>
            </a:prstGeom>
          </p:spPr>
        </p:pic>
      </p:grpSp>
    </p:spTree>
    <p:extLst>
      <p:ext uri="{BB962C8B-B14F-4D97-AF65-F5344CB8AC3E}">
        <p14:creationId xmlns:p14="http://schemas.microsoft.com/office/powerpoint/2010/main" val="359489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8" name="Rectangle 11"/>
          <p:cNvSpPr/>
          <p:nvPr/>
        </p:nvSpPr>
        <p:spPr>
          <a:xfrm>
            <a:off x="0" y="889006"/>
            <a:ext cx="12192000" cy="830997"/>
          </a:xfrm>
          <a:prstGeom prst="rect">
            <a:avLst/>
          </a:prstGeom>
        </p:spPr>
        <p:txBody>
          <a:bodyPr wrap="square">
            <a:spAutoFit/>
          </a:bodyPr>
          <a:lstStyle/>
          <a:p>
            <a:pPr algn="ctr"/>
            <a:r>
              <a:rPr lang="zh-TW" altLang="en-US" sz="4800" b="1" cap="all" dirty="0">
                <a:solidFill>
                  <a:schemeClr val="bg1"/>
                </a:solidFill>
                <a:latin typeface="微軟正黑體" panose="020B0604030504040204" pitchFamily="34" charset="-120"/>
                <a:ea typeface="微軟正黑體" panose="020B0604030504040204" pitchFamily="34" charset="-120"/>
              </a:rPr>
              <a:t>我們有何不同之處</a:t>
            </a:r>
            <a:endParaRPr lang="en-US" sz="4800" b="1" cap="all" dirty="0">
              <a:solidFill>
                <a:schemeClr val="bg1"/>
              </a:solidFill>
              <a:latin typeface="微軟正黑體" panose="020B0604030504040204" pitchFamily="34" charset="-120"/>
              <a:ea typeface="微軟正黑體" panose="020B0604030504040204" pitchFamily="34" charset="-120"/>
            </a:endParaRPr>
          </a:p>
        </p:txBody>
      </p:sp>
      <p:cxnSp>
        <p:nvCxnSpPr>
          <p:cNvPr id="9" name="Straight Connector 12"/>
          <p:cNvCxnSpPr/>
          <p:nvPr/>
        </p:nvCxnSpPr>
        <p:spPr>
          <a:xfrm>
            <a:off x="6096000" y="2311400"/>
            <a:ext cx="0" cy="3352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13"/>
          <p:cNvSpPr/>
          <p:nvPr/>
        </p:nvSpPr>
        <p:spPr>
          <a:xfrm>
            <a:off x="564445" y="4853384"/>
            <a:ext cx="5531556" cy="830997"/>
          </a:xfrm>
          <a:prstGeom prst="rect">
            <a:avLst/>
          </a:prstGeom>
        </p:spPr>
        <p:txBody>
          <a:bodyPr wrap="square">
            <a:spAutoFit/>
          </a:bodyPr>
          <a:lstStyle/>
          <a:p>
            <a:pPr algn="ctr"/>
            <a:r>
              <a:rPr lang="zh-TW" altLang="en-US" sz="2400" dirty="0">
                <a:solidFill>
                  <a:prstClr val="white"/>
                </a:solidFill>
                <a:latin typeface="微軟正黑體" panose="020B0604030504040204" pitchFamily="34" charset="-120"/>
                <a:ea typeface="微軟正黑體" panose="020B0604030504040204" pitchFamily="34" charset="-120"/>
              </a:rPr>
              <a:t>我們的客戶不只需要一個網站，</a:t>
            </a:r>
            <a:endParaRPr lang="en-US" altLang="zh-TW" sz="2400" dirty="0">
              <a:solidFill>
                <a:prstClr val="white"/>
              </a:solidFill>
              <a:latin typeface="微軟正黑體" panose="020B0604030504040204" pitchFamily="34" charset="-120"/>
              <a:ea typeface="微軟正黑體" panose="020B0604030504040204" pitchFamily="34" charset="-120"/>
            </a:endParaRPr>
          </a:p>
          <a:p>
            <a:pPr algn="ctr"/>
            <a:r>
              <a:rPr lang="zh-TW" altLang="en-US" sz="2400" dirty="0">
                <a:solidFill>
                  <a:prstClr val="white"/>
                </a:solidFill>
                <a:latin typeface="微軟正黑體" panose="020B0604030504040204" pitchFamily="34" charset="-120"/>
                <a:ea typeface="微軟正黑體" panose="020B0604030504040204" pitchFamily="34" charset="-120"/>
              </a:rPr>
              <a:t>他們需要一個完整的線上行銷解決方案</a:t>
            </a:r>
            <a:endParaRPr lang="en-US" sz="2400" dirty="0">
              <a:solidFill>
                <a:prstClr val="white"/>
              </a:solidFill>
              <a:latin typeface="微軟正黑體" panose="020B0604030504040204" pitchFamily="34" charset="-120"/>
              <a:ea typeface="微軟正黑體" panose="020B0604030504040204" pitchFamily="34" charset="-120"/>
            </a:endParaRPr>
          </a:p>
        </p:txBody>
      </p:sp>
      <p:sp>
        <p:nvSpPr>
          <p:cNvPr id="11" name="Rectangle 14"/>
          <p:cNvSpPr/>
          <p:nvPr/>
        </p:nvSpPr>
        <p:spPr>
          <a:xfrm>
            <a:off x="6807200" y="5017499"/>
            <a:ext cx="4820356" cy="830997"/>
          </a:xfrm>
          <a:prstGeom prst="rect">
            <a:avLst/>
          </a:prstGeom>
        </p:spPr>
        <p:txBody>
          <a:bodyPr wrap="square">
            <a:spAutoFit/>
          </a:bodyPr>
          <a:lstStyle/>
          <a:p>
            <a:pPr algn="ctr">
              <a:spcAft>
                <a:spcPts val="800"/>
              </a:spcAft>
            </a:pPr>
            <a:r>
              <a:rPr lang="zh-TW" altLang="en-US" sz="2400" dirty="0">
                <a:solidFill>
                  <a:prstClr val="white"/>
                </a:solidFill>
                <a:latin typeface="微軟正黑體" panose="020B0604030504040204" pitchFamily="34" charset="-120"/>
                <a:ea typeface="微軟正黑體" panose="020B0604030504040204" pitchFamily="34" charset="-120"/>
              </a:rPr>
              <a:t>來看一下，我們客戶的各式工具和選擇</a:t>
            </a:r>
            <a:endParaRPr lang="en-US" sz="2400" dirty="0">
              <a:solidFill>
                <a:prstClr val="white"/>
              </a:solidFill>
              <a:latin typeface="微軟正黑體" panose="020B0604030504040204" pitchFamily="34" charset="-120"/>
              <a:ea typeface="微軟正黑體" panose="020B0604030504040204" pitchFamily="34" charset="-120"/>
            </a:endParaRPr>
          </a:p>
        </p:txBody>
      </p:sp>
      <p:pic>
        <p:nvPicPr>
          <p:cNvPr id="16" name="Picture 17"/>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7823200" y="2834284"/>
            <a:ext cx="1524000" cy="1509117"/>
          </a:xfrm>
          <a:prstGeom prst="rect">
            <a:avLst/>
          </a:prstGeom>
        </p:spPr>
      </p:pic>
      <p:pic>
        <p:nvPicPr>
          <p:cNvPr id="17" name="Picture 2" descr="C:\Users\Junaed\Downloads\domain1.png"/>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225147" y="2528284"/>
            <a:ext cx="2255307" cy="1937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96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 y="1352555"/>
            <a:ext cx="7502769" cy="5399943"/>
          </a:xfrm>
          <a:prstGeom prst="rect">
            <a:avLst/>
          </a:prstGeom>
        </p:spPr>
      </p:pic>
      <p:sp>
        <p:nvSpPr>
          <p:cNvPr id="6" name="Title 1"/>
          <p:cNvSpPr txBox="1">
            <a:spLocks/>
          </p:cNvSpPr>
          <p:nvPr/>
        </p:nvSpPr>
        <p:spPr>
          <a:xfrm>
            <a:off x="581743" y="1256324"/>
            <a:ext cx="6705600" cy="711200"/>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5333" b="1" cap="all" dirty="0">
                <a:solidFill>
                  <a:srgbClr val="0070C0"/>
                </a:solidFill>
                <a:latin typeface="微軟正黑體" panose="020B0604030504040204" pitchFamily="34" charset="-120"/>
                <a:ea typeface="微軟正黑體" panose="020B0604030504040204" pitchFamily="34" charset="-120"/>
              </a:rPr>
              <a:t>網站架設</a:t>
            </a:r>
            <a:endParaRPr lang="en-US" sz="5333" b="1" cap="all" dirty="0">
              <a:solidFill>
                <a:srgbClr val="0070C0"/>
              </a:solidFill>
              <a:latin typeface="微軟正黑體" panose="020B0604030504040204" pitchFamily="34" charset="-120"/>
              <a:ea typeface="微軟正黑體" panose="020B0604030504040204" pitchFamily="34" charset="-120"/>
            </a:endParaRPr>
          </a:p>
        </p:txBody>
      </p:sp>
      <p:grpSp>
        <p:nvGrpSpPr>
          <p:cNvPr id="7" name="Group 6"/>
          <p:cNvGrpSpPr/>
          <p:nvPr/>
        </p:nvGrpSpPr>
        <p:grpSpPr>
          <a:xfrm>
            <a:off x="7935853" y="1092201"/>
            <a:ext cx="4256156" cy="697523"/>
            <a:chOff x="6400800" y="961292"/>
            <a:chExt cx="4195355" cy="609600"/>
          </a:xfrm>
          <a:solidFill>
            <a:srgbClr val="00B0F0"/>
          </a:solidFill>
          <a:effectLst>
            <a:reflection blurRad="6350" stA="50000" endA="300" endPos="90000" dir="5400000" sy="-100000" algn="bl" rotWithShape="0"/>
          </a:effectLst>
        </p:grpSpPr>
        <p:sp>
          <p:nvSpPr>
            <p:cNvPr id="8" name="Rectangle 7"/>
            <p:cNvSpPr/>
            <p:nvPr/>
          </p:nvSpPr>
          <p:spPr>
            <a:xfrm>
              <a:off x="6705599" y="961292"/>
              <a:ext cx="389055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cap="all" dirty="0">
                  <a:solidFill>
                    <a:prstClr val="white"/>
                  </a:solidFill>
                  <a:latin typeface="微軟正黑體" panose="020B0604030504040204" pitchFamily="34" charset="-120"/>
                  <a:ea typeface="微軟正黑體" panose="020B0604030504040204" pitchFamily="34" charset="-120"/>
                </a:rPr>
                <a:t>響應式網站</a:t>
              </a:r>
              <a:endParaRPr lang="en-US" sz="2400" cap="all" dirty="0">
                <a:solidFill>
                  <a:prstClr val="white"/>
                </a:solidFill>
                <a:latin typeface="微軟正黑體" panose="020B0604030504040204" pitchFamily="34" charset="-120"/>
                <a:ea typeface="微軟正黑體" panose="020B0604030504040204" pitchFamily="34" charset="-120"/>
              </a:endParaRPr>
            </a:p>
          </p:txBody>
        </p:sp>
        <p:sp>
          <p:nvSpPr>
            <p:cNvPr id="9" name="Right Triangle 8"/>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cap="all" dirty="0">
                <a:solidFill>
                  <a:srgbClr val="0070C0"/>
                </a:solidFill>
                <a:latin typeface="微軟正黑體" panose="020B0604030504040204" pitchFamily="34" charset="-120"/>
                <a:ea typeface="微軟正黑體" panose="020B0604030504040204" pitchFamily="34" charset="-120"/>
              </a:endParaRPr>
            </a:p>
          </p:txBody>
        </p:sp>
      </p:grpSp>
      <p:grpSp>
        <p:nvGrpSpPr>
          <p:cNvPr id="10" name="Group 9"/>
          <p:cNvGrpSpPr/>
          <p:nvPr/>
        </p:nvGrpSpPr>
        <p:grpSpPr>
          <a:xfrm>
            <a:off x="7549324" y="2020277"/>
            <a:ext cx="4642675" cy="697523"/>
            <a:chOff x="6400800" y="961292"/>
            <a:chExt cx="4018260" cy="609600"/>
          </a:xfrm>
          <a:solidFill>
            <a:schemeClr val="tx1">
              <a:lumMod val="75000"/>
              <a:lumOff val="25000"/>
            </a:schemeClr>
          </a:solidFill>
          <a:effectLst>
            <a:reflection blurRad="6350" stA="50000" endA="300" endPos="90000" dir="5400000" sy="-100000" algn="bl" rotWithShape="0"/>
          </a:effectLst>
        </p:grpSpPr>
        <p:sp>
          <p:nvSpPr>
            <p:cNvPr id="11" name="Rectangle 10"/>
            <p:cNvSpPr/>
            <p:nvPr/>
          </p:nvSpPr>
          <p:spPr>
            <a:xfrm>
              <a:off x="6705600" y="961292"/>
              <a:ext cx="3713460"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cap="all" dirty="0">
                  <a:solidFill>
                    <a:prstClr val="white"/>
                  </a:solidFill>
                  <a:latin typeface="微軟正黑體" panose="020B0604030504040204" pitchFamily="34" charset="-120"/>
                  <a:ea typeface="微軟正黑體" panose="020B0604030504040204" pitchFamily="34" charset="-120"/>
                </a:rPr>
                <a:t>可完全客製化</a:t>
              </a:r>
              <a:endParaRPr lang="en-US" sz="2400" cap="all" dirty="0">
                <a:solidFill>
                  <a:prstClr val="white"/>
                </a:solidFill>
                <a:latin typeface="微軟正黑體" panose="020B0604030504040204" pitchFamily="34" charset="-120"/>
                <a:ea typeface="微軟正黑體" panose="020B0604030504040204" pitchFamily="34" charset="-120"/>
              </a:endParaRPr>
            </a:p>
          </p:txBody>
        </p:sp>
        <p:sp>
          <p:nvSpPr>
            <p:cNvPr id="12" name="Right Triangle 11"/>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cap="all" dirty="0">
                <a:solidFill>
                  <a:prstClr val="white"/>
                </a:solidFill>
                <a:latin typeface="微軟正黑體" panose="020B0604030504040204" pitchFamily="34" charset="-120"/>
                <a:ea typeface="微軟正黑體" panose="020B0604030504040204" pitchFamily="34" charset="-120"/>
              </a:endParaRPr>
            </a:p>
          </p:txBody>
        </p:sp>
      </p:grpSp>
      <p:grpSp>
        <p:nvGrpSpPr>
          <p:cNvPr id="13" name="Group 12"/>
          <p:cNvGrpSpPr/>
          <p:nvPr/>
        </p:nvGrpSpPr>
        <p:grpSpPr>
          <a:xfrm>
            <a:off x="7085493" y="2934677"/>
            <a:ext cx="5106504" cy="697523"/>
            <a:chOff x="6400800" y="961292"/>
            <a:chExt cx="3855487" cy="609600"/>
          </a:xfrm>
          <a:solidFill>
            <a:srgbClr val="00B0F0"/>
          </a:solidFill>
          <a:effectLst>
            <a:reflection blurRad="6350" stA="50000" endA="300" endPos="90000" dir="5400000" sy="-100000" algn="bl" rotWithShape="0"/>
          </a:effectLst>
        </p:grpSpPr>
        <p:sp>
          <p:nvSpPr>
            <p:cNvPr id="14" name="Rectangle 13"/>
            <p:cNvSpPr/>
            <p:nvPr/>
          </p:nvSpPr>
          <p:spPr>
            <a:xfrm>
              <a:off x="6705599" y="961292"/>
              <a:ext cx="3550688"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cap="all" dirty="0">
                  <a:solidFill>
                    <a:prstClr val="white"/>
                  </a:solidFill>
                  <a:latin typeface="微軟正黑體" panose="020B0604030504040204" pitchFamily="34" charset="-120"/>
                  <a:ea typeface="微軟正黑體" panose="020B0604030504040204" pitchFamily="34" charset="-120"/>
                </a:rPr>
                <a:t>維護簡易</a:t>
              </a:r>
              <a:r>
                <a:rPr lang="en-US" sz="2400" cap="all" dirty="0">
                  <a:solidFill>
                    <a:prstClr val="white"/>
                  </a:solidFill>
                  <a:latin typeface="微軟正黑體" panose="020B0604030504040204" pitchFamily="34" charset="-120"/>
                  <a:ea typeface="微軟正黑體" panose="020B0604030504040204" pitchFamily="34" charset="-120"/>
                </a:rPr>
                <a:t> / </a:t>
              </a:r>
              <a:r>
                <a:rPr lang="zh-TW" altLang="en-US" sz="2400" cap="all" dirty="0">
                  <a:solidFill>
                    <a:prstClr val="white"/>
                  </a:solidFill>
                  <a:latin typeface="微軟正黑體" panose="020B0604030504040204" pitchFamily="34" charset="-120"/>
                  <a:ea typeface="微軟正黑體" panose="020B0604030504040204" pitchFamily="34" charset="-120"/>
                </a:rPr>
                <a:t>拖放工具</a:t>
              </a:r>
              <a:endParaRPr lang="en-US" sz="2400" cap="all" dirty="0">
                <a:solidFill>
                  <a:prstClr val="white"/>
                </a:solidFill>
                <a:latin typeface="微軟正黑體" panose="020B0604030504040204" pitchFamily="34" charset="-120"/>
                <a:ea typeface="微軟正黑體" panose="020B0604030504040204" pitchFamily="34" charset="-120"/>
              </a:endParaRPr>
            </a:p>
          </p:txBody>
        </p:sp>
        <p:sp>
          <p:nvSpPr>
            <p:cNvPr id="15" name="Right Triangle 14"/>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cap="all" dirty="0">
                <a:solidFill>
                  <a:prstClr val="white"/>
                </a:solidFill>
                <a:latin typeface="微軟正黑體" panose="020B0604030504040204" pitchFamily="34" charset="-120"/>
                <a:ea typeface="微軟正黑體" panose="020B0604030504040204" pitchFamily="34" charset="-120"/>
              </a:endParaRPr>
            </a:p>
          </p:txBody>
        </p:sp>
      </p:grpSp>
      <p:grpSp>
        <p:nvGrpSpPr>
          <p:cNvPr id="16" name="Group 15"/>
          <p:cNvGrpSpPr/>
          <p:nvPr/>
        </p:nvGrpSpPr>
        <p:grpSpPr>
          <a:xfrm>
            <a:off x="6571125" y="3849077"/>
            <a:ext cx="5620872" cy="697523"/>
            <a:chOff x="6400800" y="961292"/>
            <a:chExt cx="3717547" cy="609600"/>
          </a:xfrm>
          <a:solidFill>
            <a:schemeClr val="tx1">
              <a:lumMod val="75000"/>
              <a:lumOff val="25000"/>
            </a:schemeClr>
          </a:solidFill>
          <a:effectLst>
            <a:reflection blurRad="6350" stA="50000" endA="300" endPos="90000" dir="5400000" sy="-100000" algn="bl" rotWithShape="0"/>
          </a:effectLst>
        </p:grpSpPr>
        <p:sp>
          <p:nvSpPr>
            <p:cNvPr id="17" name="Rectangle 16"/>
            <p:cNvSpPr/>
            <p:nvPr/>
          </p:nvSpPr>
          <p:spPr>
            <a:xfrm>
              <a:off x="6705600" y="961292"/>
              <a:ext cx="3412747"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cap="all" dirty="0">
                  <a:solidFill>
                    <a:prstClr val="white"/>
                  </a:solidFill>
                  <a:latin typeface="微軟正黑體" panose="020B0604030504040204" pitchFamily="34" charset="-120"/>
                  <a:ea typeface="微軟正黑體" panose="020B0604030504040204" pitchFamily="34" charset="-120"/>
                </a:rPr>
                <a:t>登陸頁面、表格、收集名單</a:t>
              </a:r>
              <a:endParaRPr lang="en-US" sz="2400" cap="all" dirty="0">
                <a:solidFill>
                  <a:prstClr val="white"/>
                </a:solidFill>
                <a:latin typeface="微軟正黑體" panose="020B0604030504040204" pitchFamily="34" charset="-120"/>
                <a:ea typeface="微軟正黑體" panose="020B0604030504040204" pitchFamily="34" charset="-120"/>
              </a:endParaRPr>
            </a:p>
          </p:txBody>
        </p:sp>
        <p:sp>
          <p:nvSpPr>
            <p:cNvPr id="18" name="Right Triangle 17"/>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cap="all" dirty="0">
                <a:solidFill>
                  <a:prstClr val="white"/>
                </a:solidFill>
                <a:latin typeface="微軟正黑體" panose="020B0604030504040204" pitchFamily="34" charset="-120"/>
                <a:ea typeface="微軟正黑體" panose="020B0604030504040204" pitchFamily="34" charset="-120"/>
              </a:endParaRPr>
            </a:p>
          </p:txBody>
        </p:sp>
      </p:grpSp>
      <p:grpSp>
        <p:nvGrpSpPr>
          <p:cNvPr id="19" name="Group 18"/>
          <p:cNvGrpSpPr/>
          <p:nvPr/>
        </p:nvGrpSpPr>
        <p:grpSpPr>
          <a:xfrm>
            <a:off x="6003238" y="4763477"/>
            <a:ext cx="6188761" cy="697523"/>
            <a:chOff x="6400800" y="961292"/>
            <a:chExt cx="3600207" cy="609600"/>
          </a:xfrm>
          <a:solidFill>
            <a:srgbClr val="00B0F0"/>
          </a:solidFill>
          <a:effectLst>
            <a:reflection blurRad="6350" stA="50000" endA="300" endPos="90000" dir="5400000" sy="-100000" algn="bl" rotWithShape="0"/>
          </a:effectLst>
        </p:grpSpPr>
        <p:sp>
          <p:nvSpPr>
            <p:cNvPr id="20" name="Rectangle 19"/>
            <p:cNvSpPr/>
            <p:nvPr/>
          </p:nvSpPr>
          <p:spPr>
            <a:xfrm>
              <a:off x="6705600" y="961292"/>
              <a:ext cx="3295407"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cap="all" dirty="0">
                  <a:solidFill>
                    <a:prstClr val="white"/>
                  </a:solidFill>
                  <a:latin typeface="微軟正黑體" panose="020B0604030504040204" pitchFamily="34" charset="-120"/>
                  <a:ea typeface="微軟正黑體" panose="020B0604030504040204" pitchFamily="34" charset="-120"/>
                </a:rPr>
                <a:t>業主擁有完整的主控權</a:t>
              </a:r>
              <a:endParaRPr lang="en-US" altLang="zh-TW" sz="2400" cap="all" dirty="0">
                <a:solidFill>
                  <a:prstClr val="white"/>
                </a:solidFill>
                <a:latin typeface="微軟正黑體" panose="020B0604030504040204" pitchFamily="34" charset="-120"/>
                <a:ea typeface="微軟正黑體" panose="020B0604030504040204" pitchFamily="34" charset="-120"/>
              </a:endParaRPr>
            </a:p>
          </p:txBody>
        </p:sp>
        <p:sp>
          <p:nvSpPr>
            <p:cNvPr id="21" name="Right Triangle 20"/>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cap="all" dirty="0">
                <a:solidFill>
                  <a:prstClr val="white"/>
                </a:solidFill>
                <a:latin typeface="微軟正黑體" panose="020B0604030504040204" pitchFamily="34" charset="-120"/>
                <a:ea typeface="微軟正黑體" panose="020B0604030504040204" pitchFamily="34" charset="-120"/>
              </a:endParaRPr>
            </a:p>
          </p:txBody>
        </p:sp>
      </p:grpSp>
      <p:grpSp>
        <p:nvGrpSpPr>
          <p:cNvPr id="22" name="Group 21"/>
          <p:cNvGrpSpPr/>
          <p:nvPr/>
        </p:nvGrpSpPr>
        <p:grpSpPr>
          <a:xfrm>
            <a:off x="5384799" y="5677877"/>
            <a:ext cx="6807200" cy="697523"/>
            <a:chOff x="6400800" y="961292"/>
            <a:chExt cx="3500846" cy="609600"/>
          </a:xfrm>
          <a:solidFill>
            <a:schemeClr val="tx1">
              <a:lumMod val="75000"/>
              <a:lumOff val="25000"/>
            </a:schemeClr>
          </a:solidFill>
          <a:effectLst>
            <a:reflection blurRad="6350" stA="50000" endA="300" endPos="90000" dir="5400000" sy="-100000" algn="bl" rotWithShape="0"/>
          </a:effectLst>
        </p:grpSpPr>
        <p:sp>
          <p:nvSpPr>
            <p:cNvPr id="23" name="Rectangle 22"/>
            <p:cNvSpPr/>
            <p:nvPr/>
          </p:nvSpPr>
          <p:spPr>
            <a:xfrm>
              <a:off x="6705600" y="961292"/>
              <a:ext cx="319604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cap="all" dirty="0">
                  <a:solidFill>
                    <a:prstClr val="white"/>
                  </a:solidFill>
                  <a:latin typeface="微軟正黑體" panose="020B0604030504040204" pitchFamily="34" charset="-120"/>
                  <a:ea typeface="微軟正黑體" panose="020B0604030504040204" pitchFamily="34" charset="-120"/>
                </a:rPr>
                <a:t>社群媒體、</a:t>
              </a:r>
              <a:r>
                <a:rPr lang="en-US" altLang="zh-TW" sz="2400" cap="all" dirty="0">
                  <a:solidFill>
                    <a:prstClr val="white"/>
                  </a:solidFill>
                  <a:latin typeface="微軟正黑體" panose="020B0604030504040204" pitchFamily="34" charset="-120"/>
                  <a:ea typeface="微軟正黑體" panose="020B0604030504040204" pitchFamily="34" charset="-120"/>
                </a:rPr>
                <a:t>SEO</a:t>
              </a:r>
              <a:r>
                <a:rPr lang="zh-TW" altLang="en-US" sz="2400" cap="all" dirty="0">
                  <a:solidFill>
                    <a:prstClr val="white"/>
                  </a:solidFill>
                  <a:latin typeface="微軟正黑體" panose="020B0604030504040204" pitchFamily="34" charset="-120"/>
                  <a:ea typeface="微軟正黑體" panose="020B0604030504040204" pitchFamily="34" charset="-120"/>
                </a:rPr>
                <a:t> </a:t>
              </a:r>
              <a:r>
                <a:rPr lang="en-US" altLang="zh-TW" sz="2400" cap="all" dirty="0">
                  <a:solidFill>
                    <a:prstClr val="white"/>
                  </a:solidFill>
                  <a:latin typeface="微軟正黑體" panose="020B0604030504040204" pitchFamily="34" charset="-120"/>
                  <a:ea typeface="微軟正黑體" panose="020B0604030504040204" pitchFamily="34" charset="-120"/>
                </a:rPr>
                <a:t>&amp;</a:t>
              </a:r>
              <a:r>
                <a:rPr lang="zh-TW" altLang="en-US" sz="2400" cap="all" dirty="0">
                  <a:solidFill>
                    <a:prstClr val="white"/>
                  </a:solidFill>
                  <a:latin typeface="微軟正黑體" panose="020B0604030504040204" pitchFamily="34" charset="-120"/>
                  <a:ea typeface="微軟正黑體" panose="020B0604030504040204" pitchFamily="34" charset="-120"/>
                </a:rPr>
                <a:t> 其他工具</a:t>
              </a:r>
              <a:endParaRPr lang="en-US" sz="2400" cap="all" dirty="0">
                <a:solidFill>
                  <a:prstClr val="white"/>
                </a:solidFill>
                <a:latin typeface="微軟正黑體" panose="020B0604030504040204" pitchFamily="34" charset="-120"/>
                <a:ea typeface="微軟正黑體" panose="020B0604030504040204" pitchFamily="34" charset="-120"/>
              </a:endParaRPr>
            </a:p>
          </p:txBody>
        </p:sp>
        <p:sp>
          <p:nvSpPr>
            <p:cNvPr id="24" name="Right Triangle 23"/>
            <p:cNvSpPr/>
            <p:nvPr/>
          </p:nvSpPr>
          <p:spPr>
            <a:xfrm flipH="1">
              <a:off x="6400800" y="971550"/>
              <a:ext cx="304800" cy="599342"/>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cap="all" dirty="0">
                <a:solidFill>
                  <a:prstClr val="white"/>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9141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0" y="584200"/>
            <a:ext cx="6705600" cy="711200"/>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defRPr/>
            </a:pPr>
            <a:r>
              <a:rPr lang="x-none" sz="5333" b="1" cap="all" dirty="0">
                <a:solidFill>
                  <a:srgbClr val="00B0F0"/>
                </a:solidFill>
                <a:latin typeface="微軟正黑體" panose="020B0604030504040204" pitchFamily="34" charset="-120"/>
                <a:ea typeface="微軟正黑體" panose="020B0604030504040204" pitchFamily="34" charset="-120"/>
                <a:sym typeface="Calibri"/>
              </a:rPr>
              <a:t>不只是一個網站</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4" y="0"/>
            <a:ext cx="4090969" cy="6858000"/>
          </a:xfrm>
          <a:prstGeom prst="rect">
            <a:avLst/>
          </a:prstGeom>
        </p:spPr>
      </p:pic>
      <p:cxnSp>
        <p:nvCxnSpPr>
          <p:cNvPr id="5" name="Straight Connector 7"/>
          <p:cNvCxnSpPr/>
          <p:nvPr/>
        </p:nvCxnSpPr>
        <p:spPr>
          <a:xfrm>
            <a:off x="4794552" y="2892831"/>
            <a:ext cx="609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9"/>
          <p:cNvCxnSpPr/>
          <p:nvPr/>
        </p:nvCxnSpPr>
        <p:spPr>
          <a:xfrm>
            <a:off x="6623352" y="1775231"/>
            <a:ext cx="0" cy="2133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10"/>
          <p:cNvCxnSpPr/>
          <p:nvPr/>
        </p:nvCxnSpPr>
        <p:spPr>
          <a:xfrm>
            <a:off x="8858552" y="1775231"/>
            <a:ext cx="0" cy="21336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11"/>
          <p:cNvSpPr/>
          <p:nvPr/>
        </p:nvSpPr>
        <p:spPr>
          <a:xfrm>
            <a:off x="4692953" y="2384837"/>
            <a:ext cx="1930400" cy="379656"/>
          </a:xfrm>
          <a:prstGeom prst="rect">
            <a:avLst/>
          </a:prstGeom>
        </p:spPr>
        <p:txBody>
          <a:bodyPr wrap="square">
            <a:spAutoFit/>
          </a:bodyPr>
          <a:lstStyle/>
          <a:p>
            <a:pPr algn="ctr" defTabSz="1219170">
              <a:spcBef>
                <a:spcPts val="1467"/>
              </a:spcBef>
              <a:spcAft>
                <a:spcPts val="800"/>
              </a:spcAft>
              <a:defRPr/>
            </a:pPr>
            <a:r>
              <a:rPr lang="x-none" sz="1867" b="1" dirty="0">
                <a:solidFill>
                  <a:srgbClr val="000000"/>
                </a:solidFill>
                <a:latin typeface="微軟正黑體" panose="020B0604030504040204" pitchFamily="34" charset="-120"/>
                <a:ea typeface="微軟正黑體" panose="020B0604030504040204" pitchFamily="34" charset="-120"/>
                <a:sym typeface="Calibri"/>
              </a:rPr>
              <a:t>無限頁面</a:t>
            </a:r>
          </a:p>
        </p:txBody>
      </p:sp>
      <p:sp>
        <p:nvSpPr>
          <p:cNvPr id="11" name="Rectangle 12"/>
          <p:cNvSpPr/>
          <p:nvPr/>
        </p:nvSpPr>
        <p:spPr>
          <a:xfrm>
            <a:off x="6623352" y="2385715"/>
            <a:ext cx="2235200" cy="379656"/>
          </a:xfrm>
          <a:prstGeom prst="rect">
            <a:avLst/>
          </a:prstGeom>
        </p:spPr>
        <p:txBody>
          <a:bodyPr wrap="square">
            <a:spAutoFit/>
          </a:bodyPr>
          <a:lstStyle/>
          <a:p>
            <a:pPr algn="ctr" defTabSz="1219170">
              <a:spcBef>
                <a:spcPts val="1467"/>
              </a:spcBef>
              <a:spcAft>
                <a:spcPts val="800"/>
              </a:spcAft>
              <a:defRPr/>
            </a:pPr>
            <a:r>
              <a:rPr lang="x-none" sz="1867" b="1" dirty="0">
                <a:solidFill>
                  <a:srgbClr val="000000"/>
                </a:solidFill>
                <a:latin typeface="微軟正黑體" panose="020B0604030504040204" pitchFamily="34" charset="-120"/>
                <a:ea typeface="微軟正黑體" panose="020B0604030504040204" pitchFamily="34" charset="-120"/>
                <a:sym typeface="Calibri"/>
              </a:rPr>
              <a:t>無限修改</a:t>
            </a:r>
          </a:p>
        </p:txBody>
      </p:sp>
      <p:sp>
        <p:nvSpPr>
          <p:cNvPr id="12" name="Rectangle 15"/>
          <p:cNvSpPr/>
          <p:nvPr/>
        </p:nvSpPr>
        <p:spPr>
          <a:xfrm>
            <a:off x="8858552" y="2381140"/>
            <a:ext cx="2235200" cy="379656"/>
          </a:xfrm>
          <a:prstGeom prst="rect">
            <a:avLst/>
          </a:prstGeom>
        </p:spPr>
        <p:txBody>
          <a:bodyPr wrap="square">
            <a:spAutoFit/>
          </a:bodyPr>
          <a:lstStyle/>
          <a:p>
            <a:pPr algn="ctr" defTabSz="1219170">
              <a:spcBef>
                <a:spcPts val="1467"/>
              </a:spcBef>
              <a:spcAft>
                <a:spcPts val="800"/>
              </a:spcAft>
              <a:defRPr/>
            </a:pPr>
            <a:r>
              <a:rPr lang="x-none" sz="1867" b="1" dirty="0">
                <a:solidFill>
                  <a:srgbClr val="000000"/>
                </a:solidFill>
                <a:latin typeface="微軟正黑體" panose="020B0604030504040204" pitchFamily="34" charset="-120"/>
                <a:ea typeface="微軟正黑體" panose="020B0604030504040204" pitchFamily="34" charset="-120"/>
                <a:sym typeface="Calibri"/>
              </a:rPr>
              <a:t>無限流量</a:t>
            </a:r>
          </a:p>
        </p:txBody>
      </p:sp>
      <p:sp>
        <p:nvSpPr>
          <p:cNvPr id="13" name="Rectangle 16"/>
          <p:cNvSpPr/>
          <p:nvPr/>
        </p:nvSpPr>
        <p:spPr>
          <a:xfrm>
            <a:off x="4692953" y="3762346"/>
            <a:ext cx="1930400" cy="379656"/>
          </a:xfrm>
          <a:prstGeom prst="rect">
            <a:avLst/>
          </a:prstGeom>
        </p:spPr>
        <p:txBody>
          <a:bodyPr wrap="square">
            <a:spAutoFit/>
          </a:bodyPr>
          <a:lstStyle/>
          <a:p>
            <a:pPr algn="ctr" defTabSz="1219170">
              <a:spcBef>
                <a:spcPts val="1467"/>
              </a:spcBef>
              <a:spcAft>
                <a:spcPts val="800"/>
              </a:spcAft>
              <a:defRPr/>
            </a:pPr>
            <a:r>
              <a:rPr lang="x-none" sz="1867" b="1" dirty="0">
                <a:solidFill>
                  <a:srgbClr val="000000"/>
                </a:solidFill>
                <a:latin typeface="微軟正黑體" panose="020B0604030504040204" pitchFamily="34" charset="-120"/>
                <a:ea typeface="微軟正黑體" panose="020B0604030504040204" pitchFamily="34" charset="-120"/>
                <a:sym typeface="Calibri"/>
              </a:rPr>
              <a:t>無限電子郵件</a:t>
            </a:r>
          </a:p>
        </p:txBody>
      </p:sp>
      <p:sp>
        <p:nvSpPr>
          <p:cNvPr id="14" name="Rectangle 17"/>
          <p:cNvSpPr/>
          <p:nvPr/>
        </p:nvSpPr>
        <p:spPr>
          <a:xfrm>
            <a:off x="6623352" y="3763224"/>
            <a:ext cx="2235200" cy="666977"/>
          </a:xfrm>
          <a:prstGeom prst="rect">
            <a:avLst/>
          </a:prstGeom>
        </p:spPr>
        <p:txBody>
          <a:bodyPr wrap="square">
            <a:spAutoFit/>
          </a:bodyPr>
          <a:lstStyle/>
          <a:p>
            <a:pPr algn="ctr" defTabSz="1219170">
              <a:defRPr/>
            </a:pPr>
            <a:r>
              <a:rPr lang="zh-TW" altLang="en-US" sz="1867" b="1" dirty="0">
                <a:solidFill>
                  <a:srgbClr val="000000"/>
                </a:solidFill>
                <a:latin typeface="Calibri"/>
                <a:ea typeface="微軟正黑體" panose="020B0604030504040204" pitchFamily="34" charset="-120"/>
                <a:sym typeface="Calibri"/>
              </a:rPr>
              <a:t>網頁內容儲存空間</a:t>
            </a:r>
            <a:endParaRPr lang="en-US" altLang="zh-TW" sz="1867" b="1" dirty="0">
              <a:solidFill>
                <a:srgbClr val="000000"/>
              </a:solidFill>
              <a:latin typeface="Calibri"/>
              <a:ea typeface="微軟正黑體" panose="020B0604030504040204" pitchFamily="34" charset="-120"/>
              <a:sym typeface="Calibri"/>
            </a:endParaRPr>
          </a:p>
          <a:p>
            <a:pPr algn="ctr" defTabSz="1219170">
              <a:defRPr/>
            </a:pPr>
            <a:r>
              <a:rPr lang="en-US" sz="1867" b="1" dirty="0">
                <a:solidFill>
                  <a:srgbClr val="000000"/>
                </a:solidFill>
                <a:latin typeface="Calibri"/>
                <a:ea typeface="微軟正黑體" panose="020B0604030504040204" pitchFamily="34" charset="-120"/>
                <a:sym typeface="Calibri"/>
              </a:rPr>
              <a:t>100G</a:t>
            </a:r>
            <a:endParaRPr lang="x-none" sz="1867" b="1" dirty="0">
              <a:solidFill>
                <a:srgbClr val="000000"/>
              </a:solidFill>
              <a:latin typeface="Calibri"/>
              <a:ea typeface="微軟正黑體" panose="020B0604030504040204" pitchFamily="34" charset="-120"/>
              <a:sym typeface="Calibri"/>
            </a:endParaRPr>
          </a:p>
        </p:txBody>
      </p:sp>
      <p:sp>
        <p:nvSpPr>
          <p:cNvPr id="15" name="Rectangle 18"/>
          <p:cNvSpPr/>
          <p:nvPr/>
        </p:nvSpPr>
        <p:spPr>
          <a:xfrm>
            <a:off x="8858552" y="3774820"/>
            <a:ext cx="2438400" cy="666977"/>
          </a:xfrm>
          <a:prstGeom prst="rect">
            <a:avLst/>
          </a:prstGeom>
        </p:spPr>
        <p:txBody>
          <a:bodyPr wrap="square">
            <a:spAutoFit/>
          </a:bodyPr>
          <a:lstStyle/>
          <a:p>
            <a:pPr algn="ctr" defTabSz="1219170">
              <a:defRPr/>
            </a:pPr>
            <a:r>
              <a:rPr lang="x-none" sz="1867" b="1" dirty="0">
                <a:solidFill>
                  <a:srgbClr val="000000"/>
                </a:solidFill>
                <a:latin typeface="微軟正黑體" panose="020B0604030504040204" pitchFamily="34" charset="-120"/>
                <a:ea typeface="微軟正黑體" panose="020B0604030504040204" pitchFamily="34" charset="-120"/>
                <a:sym typeface="Calibri"/>
              </a:rPr>
              <a:t>無限支援、修改和</a:t>
            </a:r>
            <a:endParaRPr lang="en-US" sz="1867" b="1" dirty="0">
              <a:solidFill>
                <a:srgbClr val="000000"/>
              </a:solidFill>
              <a:latin typeface="微軟正黑體" panose="020B0604030504040204" pitchFamily="34" charset="-120"/>
              <a:ea typeface="微軟正黑體" panose="020B0604030504040204" pitchFamily="34" charset="-120"/>
              <a:sym typeface="Calibri"/>
            </a:endParaRPr>
          </a:p>
          <a:p>
            <a:pPr algn="ctr" defTabSz="1219170">
              <a:defRPr/>
            </a:pPr>
            <a:r>
              <a:rPr lang="x-none" sz="1867" b="1" dirty="0">
                <a:solidFill>
                  <a:srgbClr val="000000"/>
                </a:solidFill>
                <a:latin typeface="微軟正黑體" panose="020B0604030504040204" pitchFamily="34" charset="-120"/>
                <a:ea typeface="微軟正黑體" panose="020B0604030504040204" pitchFamily="34" charset="-120"/>
                <a:sym typeface="Calibri"/>
              </a:rPr>
              <a:t>升級</a:t>
            </a:r>
          </a:p>
        </p:txBody>
      </p:sp>
      <p:pic>
        <p:nvPicPr>
          <p:cNvPr id="16" name="Picture 2" descr="C:\Users\Junaed\Downloads\FlaticonDownload (2)\png\copy8.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57758" y="1746849"/>
            <a:ext cx="600831" cy="6008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Junaed\Downloads\FlaticonDownload (2)\png\opened4.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97306" y="3197631"/>
            <a:ext cx="561276" cy="5426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sers\Junaed\Downloads\FlaticonDownload (2)\png\uploading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450350" y="3124398"/>
            <a:ext cx="612039" cy="5976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Users\Junaed\Downloads\FlaticonDownload (2)\png\pencil34.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78705" y="1701800"/>
            <a:ext cx="633817" cy="6523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Users\Junaed\Downloads\FlaticonDownload (2)\png\users6.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569314" y="1606978"/>
            <a:ext cx="813677" cy="81367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C:\Users\Junaed\Downloads\FlaticonDownload (1)\png\support3.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708592" y="3051147"/>
            <a:ext cx="535169" cy="69339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2" name="Rectangle 19"/>
          <p:cNvSpPr/>
          <p:nvPr/>
        </p:nvSpPr>
        <p:spPr>
          <a:xfrm>
            <a:off x="4540802" y="4711038"/>
            <a:ext cx="7043173" cy="461665"/>
          </a:xfrm>
          <a:prstGeom prst="rect">
            <a:avLst/>
          </a:prstGeom>
        </p:spPr>
        <p:txBody>
          <a:bodyPr wrap="square">
            <a:spAutoFit/>
          </a:bodyPr>
          <a:lstStyle/>
          <a:p>
            <a:pPr algn="ctr" defTabSz="1219170">
              <a:spcBef>
                <a:spcPts val="1467"/>
              </a:spcBef>
              <a:defRPr/>
            </a:pPr>
            <a:r>
              <a:rPr lang="x-none" sz="2400" b="1" dirty="0">
                <a:solidFill>
                  <a:srgbClr val="000000"/>
                </a:solidFill>
                <a:latin typeface="微軟正黑體" panose="020B0604030504040204" pitchFamily="34" charset="-120"/>
                <a:ea typeface="微軟正黑體" panose="020B0604030504040204" pitchFamily="34" charset="-120"/>
                <a:sym typeface="Calibri"/>
              </a:rPr>
              <a:t>我們幫助業主解決他們目前面臨的線上行銷挑戰。</a:t>
            </a:r>
          </a:p>
        </p:txBody>
      </p:sp>
      <p:sp>
        <p:nvSpPr>
          <p:cNvPr id="23" name="Title 1">
            <a:extLst>
              <a:ext uri="{FF2B5EF4-FFF2-40B4-BE49-F238E27FC236}">
                <a16:creationId xmlns:a16="http://schemas.microsoft.com/office/drawing/2014/main" id="{0277669C-977F-4DD8-8A65-36DE3B499DF6}"/>
              </a:ext>
            </a:extLst>
          </p:cNvPr>
          <p:cNvSpPr txBox="1">
            <a:spLocks/>
          </p:cNvSpPr>
          <p:nvPr/>
        </p:nvSpPr>
        <p:spPr>
          <a:xfrm>
            <a:off x="5200952" y="5453667"/>
            <a:ext cx="5892800" cy="711200"/>
          </a:xfrm>
          <a:prstGeom prst="rect">
            <a:avLst/>
          </a:prstGeom>
          <a:noFill/>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defRPr/>
            </a:pPr>
            <a:r>
              <a:rPr lang="zh-TW" altLang="en-US" sz="3733" b="1" cap="all" dirty="0">
                <a:solidFill>
                  <a:srgbClr val="00B0F0"/>
                </a:solidFill>
                <a:latin typeface="微軟正黑體" panose="020B0604030504040204" pitchFamily="34" charset="-120"/>
                <a:ea typeface="微軟正黑體" panose="020B0604030504040204" pitchFamily="34" charset="-120"/>
                <a:cs typeface="Calibri"/>
                <a:sym typeface="Calibri"/>
              </a:rPr>
              <a:t>無限的威力</a:t>
            </a:r>
            <a:endParaRPr lang="en-US" sz="3733" b="1" cap="all" dirty="0">
              <a:solidFill>
                <a:srgbClr val="00B0F0"/>
              </a:solidFill>
              <a:latin typeface="微軟正黑體" panose="020B0604030504040204" pitchFamily="34" charset="-120"/>
              <a:ea typeface="微軟正黑體" panose="020B0604030504040204" pitchFamily="34" charset="-120"/>
              <a:cs typeface="Calibri"/>
              <a:sym typeface="Calibri"/>
            </a:endParaRPr>
          </a:p>
        </p:txBody>
      </p:sp>
    </p:spTree>
    <p:extLst>
      <p:ext uri="{BB962C8B-B14F-4D97-AF65-F5344CB8AC3E}">
        <p14:creationId xmlns:p14="http://schemas.microsoft.com/office/powerpoint/2010/main" val="3112209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5" name="Rectangle 4"/>
          <p:cNvSpPr/>
          <p:nvPr/>
        </p:nvSpPr>
        <p:spPr>
          <a:xfrm>
            <a:off x="441434" y="826685"/>
            <a:ext cx="11267089" cy="1226464"/>
          </a:xfrm>
          <a:prstGeom prst="rect">
            <a:avLst/>
          </a:prstGeom>
          <a:solidFill>
            <a:srgbClr val="00B0F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cap="all" dirty="0">
              <a:solidFill>
                <a:prstClr val="white"/>
              </a:solidFill>
            </a:endParaRPr>
          </a:p>
          <a:p>
            <a:pPr algn="ctr"/>
            <a:r>
              <a:rPr lang="zh-TW" altLang="en-US" sz="4267" b="1" cap="all" dirty="0">
                <a:solidFill>
                  <a:prstClr val="white"/>
                </a:solidFill>
                <a:latin typeface="微軟正黑體" panose="020B0604030504040204" pitchFamily="34" charset="-120"/>
                <a:ea typeface="微軟正黑體" panose="020B0604030504040204" pitchFamily="34" charset="-120"/>
              </a:rPr>
              <a:t>網站設計</a:t>
            </a:r>
            <a:r>
              <a:rPr lang="en-US" sz="4267" b="1" cap="all" dirty="0">
                <a:solidFill>
                  <a:prstClr val="white"/>
                </a:solidFill>
                <a:latin typeface="微軟正黑體" panose="020B0604030504040204" pitchFamily="34" charset="-120"/>
                <a:ea typeface="微軟正黑體" panose="020B0604030504040204" pitchFamily="34" charset="-120"/>
              </a:rPr>
              <a:t> &amp; </a:t>
            </a:r>
            <a:r>
              <a:rPr lang="zh-TW" altLang="en-US" sz="4267" b="1" cap="all" dirty="0">
                <a:solidFill>
                  <a:prstClr val="white"/>
                </a:solidFill>
                <a:latin typeface="微軟正黑體" panose="020B0604030504040204" pitchFamily="34" charset="-120"/>
                <a:ea typeface="微軟正黑體" panose="020B0604030504040204" pitchFamily="34" charset="-120"/>
              </a:rPr>
              <a:t>設計中心</a:t>
            </a:r>
            <a:endParaRPr lang="en-US" sz="4267" b="1" cap="all" dirty="0">
              <a:solidFill>
                <a:prstClr val="white"/>
              </a:solidFill>
              <a:latin typeface="微軟正黑體" panose="020B0604030504040204" pitchFamily="34" charset="-120"/>
              <a:ea typeface="微軟正黑體" panose="020B0604030504040204" pitchFamily="34" charset="-120"/>
            </a:endParaRPr>
          </a:p>
          <a:p>
            <a:pPr algn="ctr"/>
            <a:endParaRPr lang="en-US" sz="4267" b="1" cap="all" dirty="0">
              <a:solidFill>
                <a:prstClr val="white"/>
              </a:solidFill>
            </a:endParaRPr>
          </a:p>
        </p:txBody>
      </p:sp>
      <p:sp>
        <p:nvSpPr>
          <p:cNvPr id="6" name="Rectangle 5"/>
          <p:cNvSpPr/>
          <p:nvPr/>
        </p:nvSpPr>
        <p:spPr>
          <a:xfrm>
            <a:off x="525517" y="2879835"/>
            <a:ext cx="11098923" cy="3216165"/>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b="1" cap="all" dirty="0">
              <a:solidFill>
                <a:prstClr val="white"/>
              </a:solidFill>
            </a:endParaRPr>
          </a:p>
          <a:p>
            <a:pPr algn="ctr">
              <a:spcAft>
                <a:spcPts val="1600"/>
              </a:spcAft>
            </a:pPr>
            <a:r>
              <a:rPr lang="zh-TW" altLang="en-US" sz="2933" b="1" cap="all" dirty="0">
                <a:solidFill>
                  <a:prstClr val="white"/>
                </a:solidFill>
                <a:latin typeface="微軟正黑體" panose="020B0604030504040204" pitchFamily="34" charset="-120"/>
                <a:ea typeface="微軟正黑體" panose="020B0604030504040204" pitchFamily="34" charset="-120"/>
              </a:rPr>
              <a:t>我們的設計中心幫您設計客製化的網站</a:t>
            </a:r>
            <a:endParaRPr lang="en-US" sz="2933" b="1" cap="all" dirty="0">
              <a:solidFill>
                <a:prstClr val="white"/>
              </a:solidFill>
              <a:latin typeface="微軟正黑體" panose="020B0604030504040204" pitchFamily="34" charset="-120"/>
              <a:ea typeface="微軟正黑體" panose="020B0604030504040204" pitchFamily="34" charset="-120"/>
            </a:endParaRPr>
          </a:p>
          <a:p>
            <a:pPr algn="ctr">
              <a:spcAft>
                <a:spcPts val="1600"/>
              </a:spcAft>
            </a:pPr>
            <a:r>
              <a:rPr lang="zh-TW" altLang="en-US" sz="2933" b="1" cap="all" dirty="0">
                <a:solidFill>
                  <a:prstClr val="white"/>
                </a:solidFill>
                <a:latin typeface="微軟正黑體" panose="020B0604030504040204" pitchFamily="34" charset="-120"/>
                <a:ea typeface="微軟正黑體" panose="020B0604030504040204" pitchFamily="34" charset="-120"/>
              </a:rPr>
              <a:t>以強烈的品牌形象，展現專業的形象</a:t>
            </a:r>
            <a:r>
              <a:rPr lang="en-US" sz="2933" b="1" cap="all" dirty="0">
                <a:solidFill>
                  <a:prstClr val="white"/>
                </a:solidFill>
                <a:latin typeface="微軟正黑體" panose="020B0604030504040204" pitchFamily="34" charset="-120"/>
                <a:ea typeface="微軟正黑體" panose="020B0604030504040204" pitchFamily="34" charset="-120"/>
              </a:rPr>
              <a:t> </a:t>
            </a:r>
          </a:p>
          <a:p>
            <a:pPr algn="ctr">
              <a:spcAft>
                <a:spcPts val="1600"/>
              </a:spcAft>
            </a:pPr>
            <a:r>
              <a:rPr lang="zh-TW" altLang="en-US" sz="2933" b="1" cap="all" dirty="0">
                <a:solidFill>
                  <a:prstClr val="white"/>
                </a:solidFill>
                <a:latin typeface="微軟正黑體" panose="020B0604030504040204" pitchFamily="34" charset="-120"/>
                <a:ea typeface="微軟正黑體" panose="020B0604030504040204" pitchFamily="34" charset="-120"/>
              </a:rPr>
              <a:t>便於日後的維護</a:t>
            </a:r>
            <a:endParaRPr lang="en-US" sz="2933" b="1" cap="all" dirty="0">
              <a:solidFill>
                <a:prstClr val="white"/>
              </a:solidFill>
              <a:latin typeface="微軟正黑體" panose="020B0604030504040204" pitchFamily="34" charset="-120"/>
              <a:ea typeface="微軟正黑體" panose="020B0604030504040204" pitchFamily="34" charset="-120"/>
            </a:endParaRPr>
          </a:p>
          <a:p>
            <a:pPr algn="ctr">
              <a:spcAft>
                <a:spcPts val="1600"/>
              </a:spcAft>
            </a:pPr>
            <a:r>
              <a:rPr lang="en-US" sz="2933" b="1" u="sng" cap="all" dirty="0">
                <a:solidFill>
                  <a:prstClr val="white"/>
                </a:solidFill>
              </a:rPr>
              <a:t>www.mawebcenters.com</a:t>
            </a:r>
            <a:endParaRPr lang="en-US" sz="2933" b="1" cap="all" dirty="0">
              <a:solidFill>
                <a:prstClr val="white"/>
              </a:solidFill>
            </a:endParaRPr>
          </a:p>
          <a:p>
            <a:pPr algn="ctr"/>
            <a:endParaRPr lang="en-US" sz="2933" b="1" u="sng" cap="all" dirty="0">
              <a:solidFill>
                <a:prstClr val="white"/>
              </a:solidFill>
            </a:endParaRPr>
          </a:p>
          <a:p>
            <a:pPr algn="ctr"/>
            <a:endParaRPr lang="en-US" sz="2933" b="1" cap="all" dirty="0">
              <a:solidFill>
                <a:prstClr val="white"/>
              </a:solidFill>
            </a:endParaRPr>
          </a:p>
        </p:txBody>
      </p:sp>
    </p:spTree>
    <p:extLst>
      <p:ext uri="{BB962C8B-B14F-4D97-AF65-F5344CB8AC3E}">
        <p14:creationId xmlns:p14="http://schemas.microsoft.com/office/powerpoint/2010/main" val="254603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122936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cxnSp>
        <p:nvCxnSpPr>
          <p:cNvPr id="4" name="Straight Connector 3"/>
          <p:cNvCxnSpPr/>
          <p:nvPr/>
        </p:nvCxnSpPr>
        <p:spPr>
          <a:xfrm>
            <a:off x="406400" y="3733800"/>
            <a:ext cx="113792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133600" y="2413000"/>
            <a:ext cx="0" cy="27432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165600" y="2413000"/>
            <a:ext cx="0" cy="27432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096000" y="2413000"/>
            <a:ext cx="0" cy="27432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128000" y="2413000"/>
            <a:ext cx="0" cy="27432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058400" y="2362200"/>
            <a:ext cx="0" cy="13716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01600" y="2976364"/>
            <a:ext cx="2031989" cy="609526"/>
          </a:xfrm>
          <a:prstGeom prst="rect">
            <a:avLst/>
          </a:prstGeom>
        </p:spPr>
        <p:txBody>
          <a:bodyPr wrap="square">
            <a:spAutoFit/>
          </a:bodyPr>
          <a:lstStyle/>
          <a:p>
            <a:pPr lvl="1" algn="ctr" defTabSz="609585" eaLnBrk="0" fontAlgn="base" hangingPunct="0">
              <a:lnSpc>
                <a:spcPct val="80000"/>
              </a:lnSpc>
              <a:spcBef>
                <a:spcPct val="20000"/>
              </a:spcBef>
              <a:spcAft>
                <a:spcPct val="0"/>
              </a:spcAft>
            </a:pPr>
            <a:r>
              <a:rPr lang="zh-TW" altLang="en-US" sz="1867" dirty="0">
                <a:solidFill>
                  <a:prstClr val="white"/>
                </a:solidFill>
                <a:latin typeface="微軟正黑體" panose="020B0604030504040204" pitchFamily="34" charset="-120"/>
                <a:ea typeface="微軟正黑體" panose="020B0604030504040204" pitchFamily="34" charset="-120"/>
                <a:cs typeface="Arial" charset="0"/>
              </a:rPr>
              <a:t>顧客希望</a:t>
            </a:r>
            <a:endParaRPr lang="en-US" altLang="zh-TW" sz="1867" dirty="0">
              <a:solidFill>
                <a:prstClr val="white"/>
              </a:solidFill>
              <a:latin typeface="微軟正黑體" panose="020B0604030504040204" pitchFamily="34" charset="-120"/>
              <a:ea typeface="微軟正黑體" panose="020B0604030504040204" pitchFamily="34" charset="-120"/>
              <a:cs typeface="Arial" charset="0"/>
            </a:endParaRPr>
          </a:p>
          <a:p>
            <a:pPr lvl="1" algn="ctr" defTabSz="609585" eaLnBrk="0" fontAlgn="base" hangingPunct="0">
              <a:lnSpc>
                <a:spcPct val="80000"/>
              </a:lnSpc>
              <a:spcBef>
                <a:spcPct val="20000"/>
              </a:spcBef>
              <a:spcAft>
                <a:spcPct val="0"/>
              </a:spcAft>
            </a:pPr>
            <a:r>
              <a:rPr lang="zh-TW" altLang="en-US" sz="1867" dirty="0">
                <a:solidFill>
                  <a:prstClr val="white"/>
                </a:solidFill>
                <a:latin typeface="微軟正黑體" panose="020B0604030504040204" pitchFamily="34" charset="-120"/>
                <a:ea typeface="微軟正黑體" panose="020B0604030504040204" pitchFamily="34" charset="-120"/>
                <a:cs typeface="Arial" charset="0"/>
              </a:rPr>
              <a:t>購買清單</a:t>
            </a:r>
            <a:endParaRPr lang="en-US" altLang="zh-TW" sz="1867"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11" name="Rectangle 10"/>
          <p:cNvSpPr/>
          <p:nvPr/>
        </p:nvSpPr>
        <p:spPr>
          <a:xfrm>
            <a:off x="2158983" y="3040839"/>
            <a:ext cx="2032000" cy="322204"/>
          </a:xfrm>
          <a:prstGeom prst="rect">
            <a:avLst/>
          </a:prstGeom>
        </p:spPr>
        <p:txBody>
          <a:bodyPr wrap="square">
            <a:spAutoFit/>
          </a:bodyPr>
          <a:lstStyle/>
          <a:p>
            <a:pPr marL="0" lvl="1" algn="ctr" eaLnBrk="0" hangingPunct="0">
              <a:lnSpc>
                <a:spcPct val="80000"/>
              </a:lnSpc>
              <a:spcBef>
                <a:spcPct val="20000"/>
              </a:spcBef>
            </a:pPr>
            <a:r>
              <a:rPr lang="zh-TW" altLang="en-US" sz="1867" dirty="0">
                <a:solidFill>
                  <a:prstClr val="white"/>
                </a:solidFill>
                <a:latin typeface="微軟正黑體" panose="020B0604030504040204" pitchFamily="34" charset="-120"/>
                <a:ea typeface="微軟正黑體" panose="020B0604030504040204" pitchFamily="34" charset="-120"/>
                <a:cs typeface="Arial" charset="0"/>
              </a:rPr>
              <a:t>產品圖片縮放</a:t>
            </a:r>
            <a:endParaRPr lang="en-US" sz="1867" dirty="0">
              <a:solidFill>
                <a:prstClr val="white"/>
              </a:solidFill>
              <a:latin typeface="微軟正黑體" panose="020B0604030504040204" pitchFamily="34" charset="-120"/>
              <a:ea typeface="微軟正黑體" panose="020B0604030504040204" pitchFamily="34" charset="-120"/>
            </a:endParaRPr>
          </a:p>
        </p:txBody>
      </p:sp>
      <p:sp>
        <p:nvSpPr>
          <p:cNvPr id="12" name="Rectangle 11"/>
          <p:cNvSpPr/>
          <p:nvPr/>
        </p:nvSpPr>
        <p:spPr>
          <a:xfrm>
            <a:off x="4165600" y="2989063"/>
            <a:ext cx="1930400" cy="322204"/>
          </a:xfrm>
          <a:prstGeom prst="rect">
            <a:avLst/>
          </a:prstGeom>
        </p:spPr>
        <p:txBody>
          <a:bodyPr wrap="square">
            <a:spAutoFit/>
          </a:bodyPr>
          <a:lstStyle/>
          <a:p>
            <a:pPr marL="0" lvl="1" algn="ctr" eaLnBrk="0" hangingPunct="0">
              <a:lnSpc>
                <a:spcPct val="80000"/>
              </a:lnSpc>
              <a:spcBef>
                <a:spcPct val="20000"/>
              </a:spcBef>
            </a:pPr>
            <a:r>
              <a:rPr lang="zh-TW" altLang="en-US" sz="1867" dirty="0">
                <a:solidFill>
                  <a:prstClr val="white"/>
                </a:solidFill>
                <a:latin typeface="微軟正黑體" panose="020B0604030504040204" pitchFamily="34" charset="-120"/>
                <a:ea typeface="微軟正黑體" panose="020B0604030504040204" pitchFamily="34" charset="-120"/>
              </a:rPr>
              <a:t>產品比較</a:t>
            </a:r>
            <a:endParaRPr lang="en-US" sz="1867" dirty="0">
              <a:solidFill>
                <a:prstClr val="white"/>
              </a:solidFill>
              <a:latin typeface="微軟正黑體" panose="020B0604030504040204" pitchFamily="34" charset="-120"/>
              <a:ea typeface="微軟正黑體" panose="020B0604030504040204" pitchFamily="34" charset="-120"/>
            </a:endParaRPr>
          </a:p>
        </p:txBody>
      </p:sp>
      <p:sp>
        <p:nvSpPr>
          <p:cNvPr id="13" name="Rectangle 12"/>
          <p:cNvSpPr/>
          <p:nvPr/>
        </p:nvSpPr>
        <p:spPr>
          <a:xfrm>
            <a:off x="6096010" y="2811607"/>
            <a:ext cx="2032001" cy="609526"/>
          </a:xfrm>
          <a:prstGeom prst="rect">
            <a:avLst/>
          </a:prstGeom>
        </p:spPr>
        <p:txBody>
          <a:bodyPr wrap="square">
            <a:spAutoFit/>
          </a:bodyPr>
          <a:lstStyle/>
          <a:p>
            <a:pPr marL="0" lvl="1" algn="ctr" eaLnBrk="0" hangingPunct="0">
              <a:lnSpc>
                <a:spcPct val="80000"/>
              </a:lnSpc>
              <a:spcBef>
                <a:spcPct val="20000"/>
              </a:spcBef>
            </a:pPr>
            <a:r>
              <a:rPr lang="zh-TW" altLang="en-US" sz="1867" dirty="0">
                <a:solidFill>
                  <a:prstClr val="white"/>
                </a:solidFill>
                <a:latin typeface="微軟正黑體" panose="020B0604030504040204" pitchFamily="34" charset="-120"/>
                <a:ea typeface="微軟正黑體" panose="020B0604030504040204" pitchFamily="34" charset="-120"/>
                <a:cs typeface="Arial" charset="0"/>
              </a:rPr>
              <a:t>訂單記錄與</a:t>
            </a:r>
            <a:endParaRPr lang="en-US" altLang="zh-TW" sz="1867" dirty="0">
              <a:solidFill>
                <a:prstClr val="white"/>
              </a:solidFill>
              <a:latin typeface="微軟正黑體" panose="020B0604030504040204" pitchFamily="34" charset="-120"/>
              <a:ea typeface="微軟正黑體" panose="020B0604030504040204" pitchFamily="34" charset="-120"/>
              <a:cs typeface="Arial" charset="0"/>
            </a:endParaRPr>
          </a:p>
          <a:p>
            <a:pPr marL="0" lvl="1" algn="ctr" eaLnBrk="0" hangingPunct="0">
              <a:lnSpc>
                <a:spcPct val="80000"/>
              </a:lnSpc>
              <a:spcBef>
                <a:spcPct val="20000"/>
              </a:spcBef>
            </a:pPr>
            <a:r>
              <a:rPr lang="zh-TW" altLang="en-US" sz="1867" dirty="0">
                <a:solidFill>
                  <a:prstClr val="white"/>
                </a:solidFill>
                <a:latin typeface="微軟正黑體" panose="020B0604030504040204" pitchFamily="34" charset="-120"/>
                <a:ea typeface="微軟正黑體" panose="020B0604030504040204" pitchFamily="34" charset="-120"/>
                <a:cs typeface="Arial" charset="0"/>
              </a:rPr>
              <a:t>「再次下單」</a:t>
            </a:r>
            <a:endParaRPr lang="en-US" altLang="zh-TW" sz="1867"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14" name="Rectangle 13"/>
          <p:cNvSpPr/>
          <p:nvPr/>
        </p:nvSpPr>
        <p:spPr>
          <a:xfrm>
            <a:off x="8128000" y="2791707"/>
            <a:ext cx="1930400" cy="666977"/>
          </a:xfrm>
          <a:prstGeom prst="rect">
            <a:avLst/>
          </a:prstGeom>
        </p:spPr>
        <p:txBody>
          <a:bodyPr wrap="square">
            <a:spAutoFit/>
          </a:bodyPr>
          <a:lstStyle/>
          <a:p>
            <a:pPr algn="ctr"/>
            <a:r>
              <a:rPr lang="zh-TW" altLang="en-US" sz="1867" dirty="0">
                <a:solidFill>
                  <a:prstClr val="white"/>
                </a:solidFill>
                <a:latin typeface="微軟正黑體" panose="020B0604030504040204" pitchFamily="34" charset="-120"/>
                <a:ea typeface="微軟正黑體" panose="020B0604030504040204" pitchFamily="34" charset="-120"/>
              </a:rPr>
              <a:t>調整銷售價格的產品配置</a:t>
            </a:r>
            <a:endParaRPr lang="en-US" sz="1867" dirty="0">
              <a:solidFill>
                <a:prstClr val="black"/>
              </a:solidFill>
              <a:latin typeface="微軟正黑體" panose="020B0604030504040204" pitchFamily="34" charset="-120"/>
              <a:ea typeface="微軟正黑體" panose="020B0604030504040204" pitchFamily="34" charset="-120"/>
            </a:endParaRPr>
          </a:p>
        </p:txBody>
      </p:sp>
      <p:sp>
        <p:nvSpPr>
          <p:cNvPr id="15" name="Rectangle 14"/>
          <p:cNvSpPr/>
          <p:nvPr/>
        </p:nvSpPr>
        <p:spPr>
          <a:xfrm>
            <a:off x="10058400" y="2921000"/>
            <a:ext cx="1727200" cy="322204"/>
          </a:xfrm>
          <a:prstGeom prst="rect">
            <a:avLst/>
          </a:prstGeom>
        </p:spPr>
        <p:txBody>
          <a:bodyPr wrap="square">
            <a:spAutoFit/>
          </a:bodyPr>
          <a:lstStyle/>
          <a:p>
            <a:pPr marL="0" lvl="1" algn="ctr" eaLnBrk="0" hangingPunct="0">
              <a:lnSpc>
                <a:spcPct val="80000"/>
              </a:lnSpc>
              <a:spcBef>
                <a:spcPct val="20000"/>
              </a:spcBef>
            </a:pPr>
            <a:r>
              <a:rPr lang="zh-TW" altLang="en-US" sz="1867" dirty="0">
                <a:solidFill>
                  <a:prstClr val="white"/>
                </a:solidFill>
                <a:latin typeface="微軟正黑體" panose="020B0604030504040204" pitchFamily="34" charset="-120"/>
                <a:ea typeface="微軟正黑體" panose="020B0604030504040204" pitchFamily="34" charset="-120"/>
              </a:rPr>
              <a:t>多重帳單</a:t>
            </a:r>
            <a:endParaRPr lang="en-US" sz="1867" dirty="0">
              <a:solidFill>
                <a:prstClr val="white"/>
              </a:solidFill>
              <a:latin typeface="微軟正黑體" panose="020B0604030504040204" pitchFamily="34" charset="-120"/>
              <a:ea typeface="微軟正黑體" panose="020B0604030504040204" pitchFamily="34" charset="-120"/>
            </a:endParaRPr>
          </a:p>
        </p:txBody>
      </p:sp>
      <p:sp>
        <p:nvSpPr>
          <p:cNvPr id="16" name="Rectangle 15"/>
          <p:cNvSpPr/>
          <p:nvPr/>
        </p:nvSpPr>
        <p:spPr>
          <a:xfrm>
            <a:off x="406401" y="4232736"/>
            <a:ext cx="1727211" cy="322204"/>
          </a:xfrm>
          <a:prstGeom prst="rect">
            <a:avLst/>
          </a:prstGeom>
        </p:spPr>
        <p:txBody>
          <a:bodyPr wrap="square">
            <a:spAutoFit/>
          </a:bodyPr>
          <a:lstStyle/>
          <a:p>
            <a:pPr marL="0" lvl="1" algn="ctr" eaLnBrk="0" hangingPunct="0">
              <a:lnSpc>
                <a:spcPct val="80000"/>
              </a:lnSpc>
              <a:spcBef>
                <a:spcPct val="20000"/>
              </a:spcBef>
            </a:pPr>
            <a:r>
              <a:rPr lang="zh-TW" altLang="en-US" sz="1867" dirty="0">
                <a:solidFill>
                  <a:prstClr val="white"/>
                </a:solidFill>
                <a:latin typeface="微軟正黑體" panose="020B0604030504040204" pitchFamily="34" charset="-120"/>
                <a:ea typeface="微軟正黑體" panose="020B0604030504040204" pitchFamily="34" charset="-120"/>
              </a:rPr>
              <a:t>顧客產品評論</a:t>
            </a:r>
            <a:endParaRPr lang="en-US" sz="1867" dirty="0">
              <a:solidFill>
                <a:prstClr val="white"/>
              </a:solidFill>
              <a:latin typeface="微軟正黑體" panose="020B0604030504040204" pitchFamily="34" charset="-120"/>
              <a:ea typeface="微軟正黑體" panose="020B0604030504040204" pitchFamily="34" charset="-120"/>
            </a:endParaRPr>
          </a:p>
        </p:txBody>
      </p:sp>
      <p:sp>
        <p:nvSpPr>
          <p:cNvPr id="17" name="Rectangle 16"/>
          <p:cNvSpPr/>
          <p:nvPr/>
        </p:nvSpPr>
        <p:spPr>
          <a:xfrm>
            <a:off x="2133612" y="4334342"/>
            <a:ext cx="2032001" cy="322204"/>
          </a:xfrm>
          <a:prstGeom prst="rect">
            <a:avLst/>
          </a:prstGeom>
        </p:spPr>
        <p:txBody>
          <a:bodyPr wrap="square">
            <a:spAutoFit/>
          </a:bodyPr>
          <a:lstStyle/>
          <a:p>
            <a:pPr marL="0" lvl="1" algn="ctr" eaLnBrk="0" hangingPunct="0">
              <a:lnSpc>
                <a:spcPct val="80000"/>
              </a:lnSpc>
              <a:spcBef>
                <a:spcPct val="20000"/>
              </a:spcBef>
            </a:pPr>
            <a:r>
              <a:rPr lang="zh-TW" altLang="en-US" sz="1867" dirty="0">
                <a:solidFill>
                  <a:prstClr val="white"/>
                </a:solidFill>
                <a:latin typeface="微軟正黑體" panose="020B0604030504040204" pitchFamily="34" charset="-120"/>
                <a:ea typeface="微軟正黑體" panose="020B0604030504040204" pitchFamily="34" charset="-120"/>
              </a:rPr>
              <a:t>產品標籤</a:t>
            </a:r>
            <a:endParaRPr lang="en-US" sz="1867" dirty="0">
              <a:solidFill>
                <a:prstClr val="white"/>
              </a:solidFill>
              <a:latin typeface="微軟正黑體" panose="020B0604030504040204" pitchFamily="34" charset="-120"/>
              <a:ea typeface="微軟正黑體" panose="020B0604030504040204" pitchFamily="34" charset="-120"/>
            </a:endParaRPr>
          </a:p>
        </p:txBody>
      </p:sp>
      <p:sp>
        <p:nvSpPr>
          <p:cNvPr id="18" name="Rectangle 17"/>
          <p:cNvSpPr/>
          <p:nvPr/>
        </p:nvSpPr>
        <p:spPr>
          <a:xfrm>
            <a:off x="4544380" y="4362415"/>
            <a:ext cx="1140056" cy="322204"/>
          </a:xfrm>
          <a:prstGeom prst="rect">
            <a:avLst/>
          </a:prstGeom>
        </p:spPr>
        <p:txBody>
          <a:bodyPr wrap="none">
            <a:spAutoFit/>
          </a:bodyPr>
          <a:lstStyle/>
          <a:p>
            <a:pPr marL="0" lvl="1" eaLnBrk="0" hangingPunct="0">
              <a:lnSpc>
                <a:spcPct val="80000"/>
              </a:lnSpc>
              <a:spcBef>
                <a:spcPct val="20000"/>
              </a:spcBef>
            </a:pPr>
            <a:r>
              <a:rPr lang="zh-TW" altLang="en-US" sz="1867" dirty="0">
                <a:solidFill>
                  <a:prstClr val="white"/>
                </a:solidFill>
                <a:latin typeface="微軟正黑體" panose="020B0604030504040204" pitchFamily="34" charset="-120"/>
                <a:ea typeface="微軟正黑體" panose="020B0604030504040204" pitchFamily="34" charset="-120"/>
              </a:rPr>
              <a:t>銷售面板</a:t>
            </a:r>
            <a:endParaRPr lang="en-US" sz="1867" dirty="0">
              <a:solidFill>
                <a:prstClr val="white"/>
              </a:solidFill>
              <a:latin typeface="微軟正黑體" panose="020B0604030504040204" pitchFamily="34" charset="-120"/>
              <a:ea typeface="微軟正黑體" panose="020B0604030504040204" pitchFamily="34" charset="-120"/>
            </a:endParaRPr>
          </a:p>
        </p:txBody>
      </p:sp>
      <p:sp>
        <p:nvSpPr>
          <p:cNvPr id="19" name="Rectangle 18"/>
          <p:cNvSpPr/>
          <p:nvPr/>
        </p:nvSpPr>
        <p:spPr>
          <a:xfrm>
            <a:off x="6320533" y="4365691"/>
            <a:ext cx="1617751" cy="322204"/>
          </a:xfrm>
          <a:prstGeom prst="rect">
            <a:avLst/>
          </a:prstGeom>
        </p:spPr>
        <p:txBody>
          <a:bodyPr wrap="none">
            <a:spAutoFit/>
          </a:bodyPr>
          <a:lstStyle/>
          <a:p>
            <a:pPr marL="0" lvl="1" algn="ctr" eaLnBrk="0" hangingPunct="0">
              <a:lnSpc>
                <a:spcPct val="80000"/>
              </a:lnSpc>
              <a:spcBef>
                <a:spcPct val="20000"/>
              </a:spcBef>
            </a:pPr>
            <a:r>
              <a:rPr lang="zh-TW" altLang="en-US" sz="1867" dirty="0">
                <a:solidFill>
                  <a:prstClr val="white"/>
                </a:solidFill>
                <a:latin typeface="微軟正黑體" panose="020B0604030504040204" pitchFamily="34" charset="-120"/>
                <a:ea typeface="微軟正黑體" panose="020B0604030504040204" pitchFamily="34" charset="-120"/>
              </a:rPr>
              <a:t>看誰正在購物</a:t>
            </a:r>
            <a:endParaRPr lang="en-US" sz="1867" dirty="0">
              <a:solidFill>
                <a:prstClr val="white"/>
              </a:solidFill>
              <a:latin typeface="微軟正黑體" panose="020B0604030504040204" pitchFamily="34" charset="-120"/>
              <a:ea typeface="微軟正黑體" panose="020B0604030504040204" pitchFamily="34" charset="-120"/>
            </a:endParaRPr>
          </a:p>
        </p:txBody>
      </p:sp>
      <p:sp>
        <p:nvSpPr>
          <p:cNvPr id="22" name="Rectangle 21"/>
          <p:cNvSpPr/>
          <p:nvPr/>
        </p:nvSpPr>
        <p:spPr>
          <a:xfrm>
            <a:off x="8331200" y="4241802"/>
            <a:ext cx="3454400" cy="609526"/>
          </a:xfrm>
          <a:prstGeom prst="rect">
            <a:avLst/>
          </a:prstGeom>
        </p:spPr>
        <p:txBody>
          <a:bodyPr wrap="square">
            <a:spAutoFit/>
          </a:bodyPr>
          <a:lstStyle/>
          <a:p>
            <a:pPr marL="0" lvl="1" algn="ctr" eaLnBrk="0" hangingPunct="0">
              <a:lnSpc>
                <a:spcPct val="80000"/>
              </a:lnSpc>
              <a:spcBef>
                <a:spcPct val="20000"/>
              </a:spcBef>
            </a:pPr>
            <a:r>
              <a:rPr lang="zh-TW" altLang="en-US" sz="1867" dirty="0">
                <a:solidFill>
                  <a:prstClr val="white"/>
                </a:solidFill>
                <a:latin typeface="微軟正黑體" panose="020B0604030504040204" pitchFamily="34" charset="-120"/>
                <a:ea typeface="微軟正黑體" panose="020B0604030504040204" pitchFamily="34" charset="-120"/>
              </a:rPr>
              <a:t>以產品縮圖，</a:t>
            </a:r>
            <a:endParaRPr lang="en-US" altLang="zh-TW" sz="1867" dirty="0">
              <a:solidFill>
                <a:prstClr val="white"/>
              </a:solidFill>
              <a:latin typeface="微軟正黑體" panose="020B0604030504040204" pitchFamily="34" charset="-120"/>
              <a:ea typeface="微軟正黑體" panose="020B0604030504040204" pitchFamily="34" charset="-120"/>
            </a:endParaRPr>
          </a:p>
          <a:p>
            <a:pPr marL="0" lvl="1" algn="ctr" eaLnBrk="0" hangingPunct="0">
              <a:lnSpc>
                <a:spcPct val="80000"/>
              </a:lnSpc>
              <a:spcBef>
                <a:spcPct val="20000"/>
              </a:spcBef>
            </a:pPr>
            <a:r>
              <a:rPr lang="zh-TW" altLang="en-US" sz="1867" dirty="0">
                <a:solidFill>
                  <a:prstClr val="white"/>
                </a:solidFill>
                <a:latin typeface="微軟正黑體" panose="020B0604030504040204" pitchFamily="34" charset="-120"/>
                <a:ea typeface="微軟正黑體" panose="020B0604030504040204" pitchFamily="34" charset="-120"/>
              </a:rPr>
              <a:t>加強產品項目搜尋結果</a:t>
            </a:r>
            <a:endParaRPr lang="en-US" sz="1867" dirty="0">
              <a:solidFill>
                <a:prstClr val="white"/>
              </a:solidFill>
              <a:latin typeface="微軟正黑體" panose="020B0604030504040204" pitchFamily="34" charset="-120"/>
              <a:ea typeface="微軟正黑體" panose="020B0604030504040204" pitchFamily="34" charset="-120"/>
            </a:endParaRPr>
          </a:p>
        </p:txBody>
      </p:sp>
      <p:sp>
        <p:nvSpPr>
          <p:cNvPr id="23" name="Rectangle 22"/>
          <p:cNvSpPr/>
          <p:nvPr/>
        </p:nvSpPr>
        <p:spPr>
          <a:xfrm>
            <a:off x="3664427" y="930622"/>
            <a:ext cx="4695516" cy="814647"/>
          </a:xfrm>
          <a:prstGeom prst="rect">
            <a:avLst/>
          </a:prstGeom>
        </p:spPr>
        <p:txBody>
          <a:bodyPr wrap="none">
            <a:spAutoFit/>
          </a:bodyPr>
          <a:lstStyle/>
          <a:p>
            <a:pPr defTabSz="609585" eaLnBrk="0" fontAlgn="base" hangingPunct="0">
              <a:lnSpc>
                <a:spcPct val="80000"/>
              </a:lnSpc>
              <a:spcBef>
                <a:spcPct val="20000"/>
              </a:spcBef>
              <a:spcAft>
                <a:spcPct val="0"/>
              </a:spcAft>
            </a:pPr>
            <a:r>
              <a:rPr lang="zh-TW" altLang="en-US" sz="5867" dirty="0">
                <a:solidFill>
                  <a:prstClr val="white"/>
                </a:solidFill>
                <a:latin typeface="Arial" charset="0"/>
                <a:ea typeface="微軟正黑體" panose="020B0604030504040204" pitchFamily="34" charset="-120"/>
                <a:cs typeface="Arial" charset="0"/>
              </a:rPr>
              <a:t>電子商務工具</a:t>
            </a:r>
            <a:endParaRPr lang="en-US" altLang="zh-TW" sz="5867" dirty="0">
              <a:solidFill>
                <a:prstClr val="white"/>
              </a:solidFill>
              <a:latin typeface="Arial" charset="0"/>
              <a:ea typeface="微軟正黑體" panose="020B0604030504040204" pitchFamily="34" charset="-120"/>
              <a:cs typeface="Arial" charset="0"/>
            </a:endParaRPr>
          </a:p>
        </p:txBody>
      </p:sp>
    </p:spTree>
    <p:extLst>
      <p:ext uri="{BB962C8B-B14F-4D97-AF65-F5344CB8AC3E}">
        <p14:creationId xmlns:p14="http://schemas.microsoft.com/office/powerpoint/2010/main" val="287047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grpSp>
        <p:nvGrpSpPr>
          <p:cNvPr id="14" name="Group 13"/>
          <p:cNvGrpSpPr/>
          <p:nvPr/>
        </p:nvGrpSpPr>
        <p:grpSpPr>
          <a:xfrm>
            <a:off x="5384805" y="0"/>
            <a:ext cx="6779847" cy="6858000"/>
            <a:chOff x="4038600" y="0"/>
            <a:chExt cx="5084885" cy="5143500"/>
          </a:xfrm>
        </p:grpSpPr>
        <p:sp>
          <p:nvSpPr>
            <p:cNvPr id="11" name="Parallelogram 10"/>
            <p:cNvSpPr/>
            <p:nvPr/>
          </p:nvSpPr>
          <p:spPr>
            <a:xfrm>
              <a:off x="4038600" y="285750"/>
              <a:ext cx="1828800" cy="4759568"/>
            </a:xfrm>
            <a:prstGeom prst="parallelogram">
              <a:avLst>
                <a:gd name="adj" fmla="val 8046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0" name="Parallelogram 9"/>
            <p:cNvSpPr/>
            <p:nvPr/>
          </p:nvSpPr>
          <p:spPr>
            <a:xfrm>
              <a:off x="4343400" y="0"/>
              <a:ext cx="4780085" cy="5143500"/>
            </a:xfrm>
            <a:prstGeom prst="parallelogram">
              <a:avLst>
                <a:gd name="adj" fmla="val 33724"/>
              </a:avLst>
            </a:prstGeom>
            <a:solidFill>
              <a:schemeClr val="tx1">
                <a:lumMod val="85000"/>
                <a:lumOff val="1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603" y="685810"/>
            <a:ext cx="6723603" cy="5792431"/>
          </a:xfrm>
          <a:prstGeom prst="rect">
            <a:avLst/>
          </a:prstGeom>
        </p:spPr>
      </p:pic>
      <p:sp>
        <p:nvSpPr>
          <p:cNvPr id="15" name="Content Placeholder 2"/>
          <p:cNvSpPr>
            <a:spLocks noGrp="1"/>
          </p:cNvSpPr>
          <p:nvPr>
            <p:ph idx="1"/>
          </p:nvPr>
        </p:nvSpPr>
        <p:spPr>
          <a:xfrm>
            <a:off x="7111899" y="2744440"/>
            <a:ext cx="3732055" cy="3733800"/>
          </a:xfrm>
          <a:prstGeom prst="rect">
            <a:avLst/>
          </a:prstGeom>
        </p:spPr>
        <p:txBody>
          <a:bodyPr>
            <a:noAutofit/>
          </a:bodyPr>
          <a:lstStyle/>
          <a:p>
            <a:pPr marL="0" indent="0">
              <a:spcBef>
                <a:spcPts val="1467"/>
              </a:spcBef>
              <a:spcAft>
                <a:spcPts val="800"/>
              </a:spcAft>
              <a:buNone/>
            </a:pPr>
            <a:r>
              <a:rPr lang="en-US" sz="2133" dirty="0">
                <a:solidFill>
                  <a:schemeClr val="bg1"/>
                </a:solidFill>
                <a:ea typeface="微軟正黑體" panose="020B0604030504040204" pitchFamily="34" charset="-120"/>
              </a:rPr>
              <a:t>SEO </a:t>
            </a:r>
            <a:r>
              <a:rPr lang="zh-TW" altLang="en-US" sz="2133" dirty="0">
                <a:solidFill>
                  <a:schemeClr val="bg1"/>
                </a:solidFill>
                <a:ea typeface="微軟正黑體" panose="020B0604030504040204" pitchFamily="34" charset="-120"/>
              </a:rPr>
              <a:t>搜尋引擎優化工具</a:t>
            </a:r>
            <a:endParaRPr lang="en-US" sz="2133" dirty="0">
              <a:solidFill>
                <a:schemeClr val="bg1"/>
              </a:solidFill>
              <a:ea typeface="微軟正黑體" panose="020B0604030504040204" pitchFamily="34" charset="-120"/>
            </a:endParaRPr>
          </a:p>
          <a:p>
            <a:pPr marL="0" indent="0">
              <a:spcBef>
                <a:spcPts val="1467"/>
              </a:spcBef>
              <a:spcAft>
                <a:spcPts val="800"/>
              </a:spcAft>
              <a:buNone/>
            </a:pPr>
            <a:r>
              <a:rPr lang="zh-TW" altLang="en-US" sz="2133" dirty="0">
                <a:solidFill>
                  <a:schemeClr val="bg1"/>
                </a:solidFill>
                <a:ea typeface="微軟正黑體" panose="020B0604030504040204" pitchFamily="34" charset="-120"/>
              </a:rPr>
              <a:t>社群媒體工具</a:t>
            </a:r>
            <a:endParaRPr lang="en-US" sz="2133" dirty="0">
              <a:solidFill>
                <a:schemeClr val="bg1"/>
              </a:solidFill>
              <a:ea typeface="微軟正黑體" panose="020B0604030504040204" pitchFamily="34" charset="-120"/>
            </a:endParaRPr>
          </a:p>
          <a:p>
            <a:pPr marL="0" indent="0">
              <a:spcBef>
                <a:spcPts val="1467"/>
              </a:spcBef>
              <a:spcAft>
                <a:spcPts val="800"/>
              </a:spcAft>
              <a:buNone/>
            </a:pPr>
            <a:r>
              <a:rPr lang="en-US" sz="2133" dirty="0">
                <a:solidFill>
                  <a:schemeClr val="bg1"/>
                </a:solidFill>
                <a:ea typeface="微軟正黑體" panose="020B0604030504040204" pitchFamily="34" charset="-120"/>
              </a:rPr>
              <a:t>CRM</a:t>
            </a:r>
            <a:r>
              <a:rPr lang="zh-TW" altLang="en-US" sz="2133" dirty="0">
                <a:solidFill>
                  <a:schemeClr val="bg1"/>
                </a:solidFill>
                <a:ea typeface="微軟正黑體" panose="020B0604030504040204" pitchFamily="34" charset="-120"/>
              </a:rPr>
              <a:t> 顧客關係管理</a:t>
            </a:r>
            <a:endParaRPr lang="en-US" sz="2133" dirty="0">
              <a:solidFill>
                <a:schemeClr val="bg1"/>
              </a:solidFill>
              <a:ea typeface="微軟正黑體" panose="020B0604030504040204" pitchFamily="34" charset="-120"/>
            </a:endParaRPr>
          </a:p>
          <a:p>
            <a:pPr marL="0" indent="0">
              <a:spcBef>
                <a:spcPts val="1467"/>
              </a:spcBef>
              <a:spcAft>
                <a:spcPts val="800"/>
              </a:spcAft>
              <a:buNone/>
            </a:pPr>
            <a:r>
              <a:rPr lang="zh-TW" altLang="en-US" sz="2133" dirty="0">
                <a:solidFill>
                  <a:schemeClr val="bg1"/>
                </a:solidFill>
                <a:ea typeface="微軟正黑體" panose="020B0604030504040204" pitchFamily="34" charset="-120"/>
              </a:rPr>
              <a:t>電子郵件行銷</a:t>
            </a:r>
            <a:endParaRPr lang="en-US" sz="2133" dirty="0">
              <a:solidFill>
                <a:schemeClr val="bg1"/>
              </a:solidFill>
              <a:ea typeface="微軟正黑體" panose="020B0604030504040204" pitchFamily="34" charset="-120"/>
            </a:endParaRPr>
          </a:p>
          <a:p>
            <a:pPr marL="0" indent="0">
              <a:spcBef>
                <a:spcPts val="1467"/>
              </a:spcBef>
              <a:spcAft>
                <a:spcPts val="800"/>
              </a:spcAft>
              <a:buNone/>
            </a:pPr>
            <a:r>
              <a:rPr lang="zh-TW" altLang="en-US" sz="2133" dirty="0">
                <a:solidFill>
                  <a:schemeClr val="bg1"/>
                </a:solidFill>
                <a:ea typeface="微軟正黑體" panose="020B0604030504040204" pitchFamily="34" charset="-120"/>
              </a:rPr>
              <a:t>網域名稱</a:t>
            </a:r>
            <a:r>
              <a:rPr lang="en-US" sz="2133" dirty="0">
                <a:solidFill>
                  <a:schemeClr val="bg1"/>
                </a:solidFill>
                <a:ea typeface="微軟正黑體" panose="020B0604030504040204" pitchFamily="34" charset="-120"/>
              </a:rPr>
              <a:t> </a:t>
            </a:r>
          </a:p>
          <a:p>
            <a:pPr marL="0" indent="0">
              <a:spcBef>
                <a:spcPts val="1467"/>
              </a:spcBef>
              <a:spcAft>
                <a:spcPts val="800"/>
              </a:spcAft>
              <a:buNone/>
            </a:pPr>
            <a:r>
              <a:rPr lang="zh-TW" altLang="en-US" sz="2133" dirty="0">
                <a:solidFill>
                  <a:schemeClr val="bg1"/>
                </a:solidFill>
                <a:ea typeface="微軟正黑體" panose="020B0604030504040204" pitchFamily="34" charset="-120"/>
              </a:rPr>
              <a:t>電子郵件</a:t>
            </a:r>
            <a:endParaRPr lang="en-US" sz="2133" dirty="0">
              <a:solidFill>
                <a:schemeClr val="bg1"/>
              </a:solidFill>
              <a:ea typeface="微軟正黑體" panose="020B0604030504040204" pitchFamily="34" charset="-120"/>
            </a:endParaRPr>
          </a:p>
        </p:txBody>
      </p:sp>
      <p:sp>
        <p:nvSpPr>
          <p:cNvPr id="16" name="Title 1"/>
          <p:cNvSpPr txBox="1">
            <a:spLocks/>
          </p:cNvSpPr>
          <p:nvPr/>
        </p:nvSpPr>
        <p:spPr>
          <a:xfrm>
            <a:off x="7721600" y="889620"/>
            <a:ext cx="3657600" cy="1346200"/>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4800" b="1" cap="all" dirty="0">
                <a:solidFill>
                  <a:srgbClr val="00B0F0"/>
                </a:solidFill>
                <a:latin typeface="微軟正黑體" panose="020B0604030504040204" pitchFamily="34" charset="-120"/>
                <a:ea typeface="微軟正黑體" panose="020B0604030504040204" pitchFamily="34" charset="-120"/>
              </a:rPr>
              <a:t>行銷工具</a:t>
            </a:r>
            <a:endParaRPr lang="en-US" sz="4800" b="1" cap="all" dirty="0">
              <a:solidFill>
                <a:srgbClr val="00B0F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7572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12191999" cy="6858000"/>
          </a:xfrm>
          <a:prstGeom prst="rect">
            <a:avLst/>
          </a:prstGeom>
        </p:spPr>
      </p:pic>
      <p:sp>
        <p:nvSpPr>
          <p:cNvPr id="5" name="Rectangle 4"/>
          <p:cNvSpPr/>
          <p:nvPr/>
        </p:nvSpPr>
        <p:spPr>
          <a:xfrm>
            <a:off x="7815944" y="0"/>
            <a:ext cx="4376056" cy="6858000"/>
          </a:xfrm>
          <a:prstGeom prst="rect">
            <a:avLst/>
          </a:prstGeom>
          <a:solidFill>
            <a:srgbClr val="00B0F0">
              <a:alpha val="8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6" name="TextBox 5"/>
          <p:cNvSpPr txBox="1"/>
          <p:nvPr/>
        </p:nvSpPr>
        <p:spPr>
          <a:xfrm>
            <a:off x="7815945" y="1011789"/>
            <a:ext cx="4436745" cy="3539623"/>
          </a:xfrm>
          <a:prstGeom prst="rect">
            <a:avLst/>
          </a:prstGeom>
          <a:noFill/>
        </p:spPr>
        <p:txBody>
          <a:bodyPr wrap="square" rtlCol="0">
            <a:spAutoFit/>
          </a:bodyPr>
          <a:lstStyle/>
          <a:p>
            <a:pPr defTabSz="609585"/>
            <a:r>
              <a:rPr lang="zh-TW" altLang="en-US" sz="2667" b="1" dirty="0">
                <a:solidFill>
                  <a:prstClr val="white"/>
                </a:solidFill>
                <a:ea typeface="微軟正黑體" panose="020B0604030504040204" pitchFamily="34" charset="-120"/>
              </a:rPr>
              <a:t>數位行銷</a:t>
            </a:r>
            <a:r>
              <a:rPr lang="en-US" sz="2667" b="1" dirty="0">
                <a:solidFill>
                  <a:prstClr val="white"/>
                </a:solidFill>
                <a:ea typeface="微軟正黑體" panose="020B0604030504040204" pitchFamily="34" charset="-120"/>
              </a:rPr>
              <a:t>:</a:t>
            </a:r>
          </a:p>
          <a:p>
            <a:pPr defTabSz="609585"/>
            <a:r>
              <a:rPr lang="zh-TW" altLang="en-US" sz="2400" dirty="0">
                <a:solidFill>
                  <a:prstClr val="white"/>
                </a:solidFill>
                <a:ea typeface="微軟正黑體" panose="020B0604030504040204" pitchFamily="34" charset="-120"/>
              </a:rPr>
              <a:t>透過數位頻道，行銷您的生意</a:t>
            </a:r>
            <a:r>
              <a:rPr lang="en-US" sz="2400" dirty="0">
                <a:solidFill>
                  <a:prstClr val="white"/>
                </a:solidFill>
                <a:ea typeface="微軟正黑體" panose="020B0604030504040204" pitchFamily="34" charset="-120"/>
              </a:rPr>
              <a:t>  </a:t>
            </a:r>
          </a:p>
          <a:p>
            <a:pPr defTabSz="609585"/>
            <a:endParaRPr lang="en-US" sz="2400" dirty="0">
              <a:solidFill>
                <a:prstClr val="white"/>
              </a:solidFill>
              <a:ea typeface="微軟正黑體" panose="020B0604030504040204" pitchFamily="34" charset="-120"/>
            </a:endParaRPr>
          </a:p>
          <a:p>
            <a:pPr defTabSz="609585"/>
            <a:r>
              <a:rPr lang="zh-TW" altLang="en-US" sz="2667" b="1" dirty="0">
                <a:solidFill>
                  <a:prstClr val="white"/>
                </a:solidFill>
                <a:ea typeface="微軟正黑體" panose="020B0604030504040204" pitchFamily="34" charset="-120"/>
              </a:rPr>
              <a:t>選項 </a:t>
            </a:r>
            <a:r>
              <a:rPr lang="en-US" sz="2667" b="1" dirty="0">
                <a:solidFill>
                  <a:prstClr val="white"/>
                </a:solidFill>
                <a:ea typeface="微軟正黑體" panose="020B0604030504040204" pitchFamily="34" charset="-120"/>
              </a:rPr>
              <a:t>1: </a:t>
            </a:r>
            <a:r>
              <a:rPr lang="zh-TW" altLang="en-US" sz="2667" b="1" dirty="0">
                <a:solidFill>
                  <a:prstClr val="white"/>
                </a:solidFill>
                <a:ea typeface="微軟正黑體" panose="020B0604030504040204" pitchFamily="34" charset="-120"/>
              </a:rPr>
              <a:t>技術支援</a:t>
            </a:r>
            <a:r>
              <a:rPr lang="en-US" sz="2667" b="1" dirty="0">
                <a:solidFill>
                  <a:prstClr val="white"/>
                </a:solidFill>
                <a:ea typeface="微軟正黑體" panose="020B0604030504040204" pitchFamily="34" charset="-120"/>
              </a:rPr>
              <a:t>  </a:t>
            </a:r>
            <a:br>
              <a:rPr lang="en-US" sz="2667" b="1" dirty="0">
                <a:solidFill>
                  <a:prstClr val="white"/>
                </a:solidFill>
                <a:ea typeface="微軟正黑體" panose="020B0604030504040204" pitchFamily="34" charset="-120"/>
              </a:rPr>
            </a:br>
            <a:r>
              <a:rPr lang="zh-TW" altLang="en-US" sz="2400" dirty="0">
                <a:solidFill>
                  <a:prstClr val="white"/>
                </a:solidFill>
                <a:ea typeface="微軟正黑體" panose="020B0604030504040204" pitchFamily="34" charset="-120"/>
              </a:rPr>
              <a:t>網站顧客可無限使用技術支援</a:t>
            </a:r>
            <a:endParaRPr lang="en-US" sz="2400" dirty="0">
              <a:solidFill>
                <a:prstClr val="white"/>
              </a:solidFill>
              <a:ea typeface="微軟正黑體" panose="020B0604030504040204" pitchFamily="34" charset="-120"/>
            </a:endParaRPr>
          </a:p>
          <a:p>
            <a:pPr defTabSz="609585"/>
            <a:endParaRPr lang="en-US" sz="2400" dirty="0">
              <a:solidFill>
                <a:prstClr val="white"/>
              </a:solidFill>
              <a:ea typeface="微軟正黑體" panose="020B0604030504040204" pitchFamily="34" charset="-120"/>
            </a:endParaRPr>
          </a:p>
          <a:p>
            <a:pPr defTabSz="609585"/>
            <a:r>
              <a:rPr lang="zh-TW" altLang="en-US" sz="2667" b="1" dirty="0">
                <a:solidFill>
                  <a:prstClr val="white"/>
                </a:solidFill>
                <a:ea typeface="微軟正黑體" panose="020B0604030504040204" pitchFamily="34" charset="-120"/>
              </a:rPr>
              <a:t>選項</a:t>
            </a:r>
            <a:r>
              <a:rPr lang="en-US" sz="2667" b="1" dirty="0">
                <a:solidFill>
                  <a:prstClr val="white"/>
                </a:solidFill>
                <a:ea typeface="微軟正黑體" panose="020B0604030504040204" pitchFamily="34" charset="-120"/>
              </a:rPr>
              <a:t> 2: </a:t>
            </a:r>
            <a:r>
              <a:rPr lang="zh-TW" altLang="en-US" sz="2667" b="1" dirty="0">
                <a:solidFill>
                  <a:prstClr val="white"/>
                </a:solidFill>
                <a:ea typeface="微軟正黑體" panose="020B0604030504040204" pitchFamily="34" charset="-120"/>
              </a:rPr>
              <a:t>服務</a:t>
            </a:r>
            <a:endParaRPr lang="en-US" sz="2667" b="1" dirty="0">
              <a:solidFill>
                <a:prstClr val="white"/>
              </a:solidFill>
              <a:ea typeface="微軟正黑體" panose="020B0604030504040204" pitchFamily="34" charset="-120"/>
            </a:endParaRPr>
          </a:p>
          <a:p>
            <a:pPr defTabSz="609585"/>
            <a:r>
              <a:rPr lang="zh-TW" altLang="en-US" sz="2400" dirty="0">
                <a:solidFill>
                  <a:prstClr val="white"/>
                </a:solidFill>
                <a:ea typeface="微軟正黑體" panose="020B0604030504040204" pitchFamily="34" charset="-120"/>
              </a:rPr>
              <a:t>購買數位行銷產品 </a:t>
            </a:r>
            <a:r>
              <a:rPr lang="en-US" sz="2400" dirty="0">
                <a:solidFill>
                  <a:prstClr val="white"/>
                </a:solidFill>
                <a:ea typeface="微軟正黑體" panose="020B0604030504040204" pitchFamily="34" charset="-120"/>
              </a:rPr>
              <a:t>(</a:t>
            </a:r>
            <a:r>
              <a:rPr lang="zh-TW" altLang="en-US" sz="2400" dirty="0">
                <a:solidFill>
                  <a:prstClr val="white"/>
                </a:solidFill>
                <a:ea typeface="微軟正黑體" panose="020B0604030504040204" pitchFamily="34" charset="-120"/>
              </a:rPr>
              <a:t>既有顧客或非網站顧客皆可購買</a:t>
            </a:r>
            <a:r>
              <a:rPr lang="en-US" altLang="zh-TW" sz="2400" dirty="0">
                <a:solidFill>
                  <a:prstClr val="white"/>
                </a:solidFill>
                <a:ea typeface="微軟正黑體" panose="020B0604030504040204" pitchFamily="34" charset="-120"/>
              </a:rPr>
              <a:t>)</a:t>
            </a:r>
            <a:endParaRPr lang="en-US" sz="2400" dirty="0">
              <a:solidFill>
                <a:prstClr val="white"/>
              </a:solidFill>
              <a:ea typeface="微軟正黑體" panose="020B0604030504040204" pitchFamily="34" charset="-120"/>
            </a:endParaRPr>
          </a:p>
        </p:txBody>
      </p:sp>
    </p:spTree>
    <p:extLst>
      <p:ext uri="{BB962C8B-B14F-4D97-AF65-F5344CB8AC3E}">
        <p14:creationId xmlns:p14="http://schemas.microsoft.com/office/powerpoint/2010/main" val="40916050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65034" y="724800"/>
            <a:ext cx="5275153" cy="8435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265033" y="824195"/>
            <a:ext cx="5269211"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搜尋引擎優化</a:t>
            </a:r>
            <a:endParaRPr kumimoji="0" 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6" name="Content Placeholder 6"/>
          <p:cNvSpPr txBox="1">
            <a:spLocks/>
          </p:cNvSpPr>
          <p:nvPr/>
        </p:nvSpPr>
        <p:spPr>
          <a:xfrm>
            <a:off x="183176" y="1869736"/>
            <a:ext cx="5432925" cy="4764147"/>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本地與區域</a:t>
            </a:r>
            <a:r>
              <a:rPr kumimoji="0" 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SEO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2133"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搜尋引擎優化，一般稱為</a:t>
            </a:r>
            <a:r>
              <a:rPr kumimoji="0" lang="en-US" sz="2133"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SEO</a:t>
            </a:r>
            <a:r>
              <a:rPr kumimoji="0" lang="zh-TW" altLang="en-US" sz="2133"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。這是確保，當顧客在搜尋引擎例如</a:t>
            </a:r>
            <a:r>
              <a:rPr kumimoji="0" lang="en-US" altLang="zh-TW" sz="2133"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Google</a:t>
            </a:r>
            <a:r>
              <a:rPr kumimoji="0" lang="zh-TW" altLang="en-US" sz="2133"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和</a:t>
            </a:r>
            <a:r>
              <a:rPr kumimoji="0" lang="en-US" altLang="zh-TW" sz="2133"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Yahoo</a:t>
            </a:r>
            <a:r>
              <a:rPr kumimoji="0" lang="zh-TW" altLang="en-US" sz="2133"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上搜尋特定產品或服務時，你的網站能在搜尋引擎上擁有較高排名。</a:t>
            </a:r>
            <a:endParaRPr kumimoji="0" lang="en-US" altLang="zh-TW" sz="2133"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33"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zh-TW" sz="2133"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我們會先致電給客戶，討論客戶希望達成的目標、希望觸及消費者地區、人口分佈等，然後我們的專員會以此為基礎，在網站上設定網站關鍵字、網頁標題、標首、網頁敘述等，讓您客戶在激烈的競爭中脫穎而出</a:t>
            </a:r>
            <a:r>
              <a:rPr kumimoji="0" lang="zh-TW" altLang="en-US" sz="2133"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sz="2133"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9" name="Picture 3">
            <a:extLst>
              <a:ext uri="{FF2B5EF4-FFF2-40B4-BE49-F238E27FC236}">
                <a16:creationId xmlns:a16="http://schemas.microsoft.com/office/drawing/2014/main" id="{523B12A2-4E4B-442C-9D95-027B43C208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7334" y="724799"/>
            <a:ext cx="5949071" cy="3960232"/>
          </a:xfrm>
          <a:prstGeom prst="rect">
            <a:avLst/>
          </a:prstGeom>
        </p:spPr>
      </p:pic>
      <p:sp>
        <p:nvSpPr>
          <p:cNvPr id="3" name="文字方塊 2"/>
          <p:cNvSpPr txBox="1"/>
          <p:nvPr/>
        </p:nvSpPr>
        <p:spPr>
          <a:xfrm>
            <a:off x="5937956" y="4899378"/>
            <a:ext cx="5905784" cy="1791260"/>
          </a:xfrm>
          <a:prstGeom prst="rect">
            <a:avLst/>
          </a:prstGeom>
          <a:noFill/>
        </p:spPr>
        <p:txBody>
          <a:bodyPr wrap="non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zh-TW" sz="2400" b="1" i="0" u="none" strike="noStrike" kern="1200" cap="none" spc="0" normalizeH="0" baseline="0" noProof="0" dirty="0">
                <a:ln>
                  <a:noFill/>
                </a:ln>
                <a:solidFill>
                  <a:srgbClr val="7030A0"/>
                </a:solidFill>
                <a:effectLst/>
                <a:uLnTx/>
                <a:uFillTx/>
                <a:latin typeface="Calibri"/>
                <a:ea typeface="微軟正黑體" panose="020B0604030504040204" pitchFamily="34" charset="-120"/>
                <a:cs typeface="+mn-cs"/>
              </a:rPr>
              <a:t> </a:t>
            </a:r>
            <a:r>
              <a:rPr kumimoji="0" lang="zh-TW" altLang="en-US" sz="2400" b="1" i="0" u="none" strike="noStrike" kern="1200" cap="none" spc="0" normalizeH="0" baseline="0" noProof="0" dirty="0">
                <a:ln>
                  <a:noFill/>
                </a:ln>
                <a:solidFill>
                  <a:srgbClr val="8064A2">
                    <a:lumMod val="75000"/>
                  </a:srgbClr>
                </a:solidFill>
                <a:effectLst/>
                <a:uLnTx/>
                <a:uFillTx/>
                <a:latin typeface="Calibri"/>
                <a:ea typeface="微軟正黑體" panose="020B0604030504040204" pitchFamily="34" charset="-120"/>
                <a:cs typeface="+mn-cs"/>
              </a:rPr>
              <a:t>挑戰</a:t>
            </a:r>
            <a:r>
              <a:rPr kumimoji="0" lang="en-US" altLang="zh-TW" sz="2400" b="1" i="0" u="none" strike="noStrike" kern="1200" cap="none" spc="0" normalizeH="0" baseline="0" noProof="0" dirty="0">
                <a:ln>
                  <a:noFill/>
                </a:ln>
                <a:solidFill>
                  <a:srgbClr val="8064A2">
                    <a:lumMod val="75000"/>
                  </a:srgbClr>
                </a:solidFill>
                <a:effectLst/>
                <a:uLnTx/>
                <a:uFillTx/>
                <a:latin typeface="Calibri"/>
                <a:ea typeface="微軟正黑體" panose="020B0604030504040204" pitchFamily="34" charset="-120"/>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rPr>
              <a:t>他們的網站有出現在搜尋結果嗎</a:t>
            </a:r>
            <a:r>
              <a:rPr kumimoji="0" lang="en-US" altLang="zh-TW" sz="2400" b="0"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rPr>
              <a:t>他們的排名可以跟他們的競爭者比較嗎</a:t>
            </a:r>
            <a:r>
              <a:rPr kumimoji="0" lang="en-US" altLang="zh-TW" sz="2400" b="0"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rPr>
              <a:t>他們的新產品和服務可以被搜尋到嗎</a:t>
            </a:r>
            <a:r>
              <a:rPr kumimoji="0" lang="en-US" altLang="zh-TW" sz="2400" b="0"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8770788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65034" y="724800"/>
            <a:ext cx="5275153" cy="84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265033" y="824195"/>
            <a:ext cx="5269211"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GOOGLE </a:t>
            </a:r>
            <a:r>
              <a:rPr kumimoji="0" lang="zh-TW" altLang="en-US" sz="3200"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rPr>
              <a:t>關鍵字廣告</a:t>
            </a:r>
            <a:endParaRPr kumimoji="0" lang="en-US" sz="2400" b="1" i="0" u="none" strike="noStrike" kern="1200" cap="none" spc="0" normalizeH="0" baseline="0" noProof="0" dirty="0">
              <a:ln>
                <a:noFill/>
              </a:ln>
              <a:solidFill>
                <a:prstClr val="white"/>
              </a:solidFill>
              <a:effectLst/>
              <a:uLnTx/>
              <a:uFillTx/>
              <a:latin typeface="Calibri"/>
              <a:ea typeface="微軟正黑體" panose="020B0604030504040204" pitchFamily="34" charset="-120"/>
              <a:cs typeface="+mn-cs"/>
            </a:endParaRPr>
          </a:p>
        </p:txBody>
      </p:sp>
      <p:sp>
        <p:nvSpPr>
          <p:cNvPr id="6" name="Content Placeholder 6"/>
          <p:cNvSpPr txBox="1">
            <a:spLocks/>
          </p:cNvSpPr>
          <p:nvPr/>
        </p:nvSpPr>
        <p:spPr>
          <a:xfrm>
            <a:off x="265034" y="1821065"/>
            <a:ext cx="5432925" cy="4544475"/>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rPr>
              <a:t>GOOGLE </a:t>
            </a:r>
            <a:r>
              <a:rPr kumimoji="0" lang="zh-TW" altLang="en-US" sz="2400" b="1"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rPr>
              <a:t>關鍵字廣告</a:t>
            </a:r>
            <a:endParaRPr kumimoji="0" lang="en-US" sz="2400" b="1"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2133" b="0"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rPr>
              <a:t>搜尋引擎龍頭</a:t>
            </a:r>
            <a:r>
              <a:rPr kumimoji="0" lang="en-US" sz="2133" b="0"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rPr>
              <a:t>Google</a:t>
            </a:r>
            <a:r>
              <a:rPr kumimoji="0" lang="zh-TW" altLang="en-US" sz="2133" b="0"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rPr>
              <a:t> 提供付費的關鍵字廣告服務，給想要提升網路行銷效果的顧客。</a:t>
            </a:r>
            <a:endParaRPr kumimoji="0" lang="en-US" sz="2133" b="0"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133" b="0"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2133" b="0"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rPr>
              <a:t>我們的</a:t>
            </a:r>
            <a:r>
              <a:rPr kumimoji="0" lang="en-US" sz="2133" b="0"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rPr>
              <a:t>SEO</a:t>
            </a:r>
            <a:r>
              <a:rPr kumimoji="0" lang="zh-TW" altLang="en-US" sz="2133" b="0"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rPr>
              <a:t>專員將引導您的顧客進行關鍵字建置，處理相關的手續例如建立帳戶、行銷活動、預算、網絡、行動裝置目標、地區目標以及其他更多事項。</a:t>
            </a:r>
            <a:endParaRPr kumimoji="0" lang="en-US" altLang="zh-TW" sz="2133" b="0"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endParaRPr>
          </a:p>
        </p:txBody>
      </p:sp>
      <p:pic>
        <p:nvPicPr>
          <p:cNvPr id="9" name="Picture 12">
            <a:extLst>
              <a:ext uri="{FF2B5EF4-FFF2-40B4-BE49-F238E27FC236}">
                <a16:creationId xmlns:a16="http://schemas.microsoft.com/office/drawing/2014/main" id="{FC8F7F0D-3BAB-504D-A75F-4F59D4149141}"/>
              </a:ext>
            </a:extLst>
          </p:cNvPr>
          <p:cNvPicPr>
            <a:picLocks noChangeAspect="1"/>
          </p:cNvPicPr>
          <p:nvPr/>
        </p:nvPicPr>
        <p:blipFill>
          <a:blip r:embed="rId3">
            <a:alphaModFix amt="62000"/>
          </a:blip>
          <a:stretch>
            <a:fillRect/>
          </a:stretch>
        </p:blipFill>
        <p:spPr>
          <a:xfrm>
            <a:off x="6244351" y="746537"/>
            <a:ext cx="5830039" cy="3872572"/>
          </a:xfrm>
          <a:prstGeom prst="rect">
            <a:avLst/>
          </a:prstGeom>
        </p:spPr>
      </p:pic>
      <p:sp>
        <p:nvSpPr>
          <p:cNvPr id="3" name="文字方塊 2"/>
          <p:cNvSpPr txBox="1"/>
          <p:nvPr/>
        </p:nvSpPr>
        <p:spPr>
          <a:xfrm>
            <a:off x="6244351" y="4831645"/>
            <a:ext cx="5598007" cy="2160591"/>
          </a:xfrm>
          <a:prstGeom prst="rect">
            <a:avLst/>
          </a:prstGeom>
          <a:noFill/>
        </p:spPr>
        <p:txBody>
          <a:bodyPr wrap="non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zh-TW" altLang="en-US" sz="2400" b="1" i="0" u="none" strike="noStrike" kern="1200" cap="none" spc="0" normalizeH="0" baseline="0" noProof="0" dirty="0" smtClean="0">
                <a:ln>
                  <a:noFill/>
                </a:ln>
                <a:solidFill>
                  <a:srgbClr val="00B0F0"/>
                </a:solidFill>
                <a:effectLst/>
                <a:uLnTx/>
                <a:uFillTx/>
                <a:latin typeface="Calibri"/>
                <a:ea typeface="微軟正黑體" panose="020B0604030504040204" pitchFamily="34" charset="-120"/>
                <a:cs typeface="+mn-cs"/>
              </a:rPr>
              <a:t>挑戰</a:t>
            </a:r>
            <a:r>
              <a:rPr kumimoji="0" lang="en-US" altLang="zh-TW" sz="2400" b="1" i="0" u="none" strike="noStrike" kern="1200" cap="none" spc="0" normalizeH="0" baseline="0" noProof="0" dirty="0" smtClean="0">
                <a:ln>
                  <a:noFill/>
                </a:ln>
                <a:solidFill>
                  <a:srgbClr val="00B0F0"/>
                </a:solidFill>
                <a:effectLst/>
                <a:uLnTx/>
                <a:uFillTx/>
                <a:latin typeface="Calibri"/>
                <a:ea typeface="微軟正黑體" panose="020B0604030504040204" pitchFamily="34" charset="-120"/>
                <a:cs typeface="+mn-cs"/>
              </a:rPr>
              <a:t>:</a:t>
            </a:r>
            <a:endParaRPr kumimoji="0" lang="en-US" altLang="zh-TW" sz="2400" b="1" i="0" u="none" strike="noStrike" kern="1200" cap="none" spc="0" normalizeH="0" baseline="0" noProof="0" dirty="0">
              <a:ln>
                <a:noFill/>
              </a:ln>
              <a:solidFill>
                <a:srgbClr val="00B0F0"/>
              </a:solidFill>
              <a:effectLst/>
              <a:uLnTx/>
              <a:uFillTx/>
              <a:latin typeface="Calibri"/>
              <a:ea typeface="微軟正黑體" panose="020B0604030504040204" pitchFamily="34" charset="-120"/>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rPr>
              <a:t>誰幫他們做關鍵字廣告</a:t>
            </a:r>
            <a:r>
              <a:rPr kumimoji="0" lang="en-US" altLang="zh-TW" sz="2400" b="0"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rPr>
              <a:t>他們需要快速的成果嗎</a:t>
            </a:r>
            <a:r>
              <a:rPr kumimoji="0" lang="en-US" altLang="zh-TW" sz="2400" b="0"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rPr>
              <a:t>他們有一個很棒的網站但只需要行銷</a:t>
            </a:r>
            <a:r>
              <a:rPr kumimoji="0" lang="en-US" altLang="zh-TW" sz="2400" b="0"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0017749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0011"/>
            <a:ext cx="12192000" cy="6998011"/>
          </a:xfrm>
          <a:prstGeom prst="rect">
            <a:avLst/>
          </a:prstGeom>
        </p:spPr>
      </p:pic>
      <p:sp>
        <p:nvSpPr>
          <p:cNvPr id="3" name="TextBox 2"/>
          <p:cNvSpPr txBox="1"/>
          <p:nvPr/>
        </p:nvSpPr>
        <p:spPr>
          <a:xfrm>
            <a:off x="0" y="2116347"/>
            <a:ext cx="12192000" cy="1631216"/>
          </a:xfrm>
          <a:prstGeom prst="rect">
            <a:avLst/>
          </a:prstGeom>
          <a:solidFill>
            <a:schemeClr val="bg1">
              <a:alpha val="16000"/>
            </a:schemeClr>
          </a:solidFill>
        </p:spPr>
        <p:txBody>
          <a:bodyPr wrap="square" rtlCol="0">
            <a:spAutoFit/>
          </a:bodyPr>
          <a:lstStyle/>
          <a:p>
            <a:pPr algn="ctr" defTabSz="609585"/>
            <a:r>
              <a:rPr lang="zh" altLang="en-US" sz="10000" dirty="0">
                <a:solidFill>
                  <a:srgbClr val="FFFFFF"/>
                </a:solidFill>
                <a:latin typeface="Calibri"/>
              </a:rPr>
              <a:t>網際網路氛圍</a:t>
            </a:r>
          </a:p>
        </p:txBody>
      </p:sp>
      <p:sp>
        <p:nvSpPr>
          <p:cNvPr id="11" name="Rectangle 10"/>
          <p:cNvSpPr/>
          <p:nvPr/>
        </p:nvSpPr>
        <p:spPr>
          <a:xfrm>
            <a:off x="0" y="474351"/>
            <a:ext cx="7659445" cy="584775"/>
          </a:xfrm>
          <a:prstGeom prst="rect">
            <a:avLst/>
          </a:prstGeom>
          <a:solidFill>
            <a:schemeClr val="tx1">
              <a:lumMod val="85000"/>
              <a:lumOff val="15000"/>
              <a:alpha val="69000"/>
            </a:schemeClr>
          </a:solidFill>
        </p:spPr>
        <p:txBody>
          <a:bodyPr wrap="square">
            <a:spAutoFit/>
          </a:bodyPr>
          <a:lstStyle/>
          <a:p>
            <a:pPr algn="ctr" defTabSz="1219170"/>
            <a:r>
              <a:rPr lang="zh" altLang="en-US" sz="3200" b="1" dirty="0">
                <a:solidFill>
                  <a:srgbClr val="FFFFFF"/>
                </a:solidFill>
                <a:latin typeface="Calibri"/>
              </a:rPr>
              <a:t>每人每天平均花費</a:t>
            </a:r>
            <a:r>
              <a:rPr lang="en-US" altLang="zh" sz="3200" b="1" dirty="0">
                <a:solidFill>
                  <a:srgbClr val="FFFFFF"/>
                </a:solidFill>
                <a:latin typeface="Calibri"/>
              </a:rPr>
              <a:t>5.2</a:t>
            </a:r>
            <a:r>
              <a:rPr lang="zh" altLang="en-US" sz="3200" b="1" dirty="0">
                <a:solidFill>
                  <a:srgbClr val="FFFFFF"/>
                </a:solidFill>
                <a:latin typeface="Calibri"/>
              </a:rPr>
              <a:t>小時在行動裝置上</a:t>
            </a:r>
          </a:p>
        </p:txBody>
      </p:sp>
      <p:sp>
        <p:nvSpPr>
          <p:cNvPr id="12" name="Rectangle 11"/>
          <p:cNvSpPr/>
          <p:nvPr/>
        </p:nvSpPr>
        <p:spPr>
          <a:xfrm>
            <a:off x="38250" y="5538803"/>
            <a:ext cx="10294895" cy="584775"/>
          </a:xfrm>
          <a:prstGeom prst="rect">
            <a:avLst/>
          </a:prstGeom>
          <a:solidFill>
            <a:schemeClr val="tx1">
              <a:lumMod val="85000"/>
              <a:lumOff val="15000"/>
              <a:alpha val="69000"/>
            </a:schemeClr>
          </a:solidFill>
        </p:spPr>
        <p:txBody>
          <a:bodyPr wrap="square">
            <a:spAutoFit/>
          </a:bodyPr>
          <a:lstStyle/>
          <a:p>
            <a:pPr defTabSz="609585"/>
            <a:r>
              <a:rPr lang="en-US" altLang="zh" sz="3200" b="1" dirty="0">
                <a:solidFill>
                  <a:srgbClr val="FFFFFF"/>
                </a:solidFill>
                <a:latin typeface="Calibri"/>
              </a:rPr>
              <a:t>88%</a:t>
            </a:r>
            <a:r>
              <a:rPr lang="zh" altLang="en-US" sz="3200" b="1" dirty="0">
                <a:solidFill>
                  <a:srgbClr val="FFFFFF"/>
                </a:solidFill>
                <a:latin typeface="Calibri"/>
              </a:rPr>
              <a:t>的消費者透過閱讀線上評論來衡量本地商家的品質 </a:t>
            </a:r>
          </a:p>
        </p:txBody>
      </p:sp>
      <p:sp>
        <p:nvSpPr>
          <p:cNvPr id="13" name="Rectangle 12"/>
          <p:cNvSpPr/>
          <p:nvPr/>
        </p:nvSpPr>
        <p:spPr>
          <a:xfrm>
            <a:off x="0" y="3051217"/>
            <a:ext cx="8677835" cy="584775"/>
          </a:xfrm>
          <a:prstGeom prst="rect">
            <a:avLst/>
          </a:prstGeom>
          <a:solidFill>
            <a:schemeClr val="tx1">
              <a:lumMod val="85000"/>
              <a:lumOff val="15000"/>
              <a:alpha val="69000"/>
            </a:schemeClr>
          </a:solidFill>
        </p:spPr>
        <p:txBody>
          <a:bodyPr wrap="square">
            <a:spAutoFit/>
          </a:bodyPr>
          <a:lstStyle/>
          <a:p>
            <a:pPr defTabSz="609585"/>
            <a:r>
              <a:rPr lang="en-US" altLang="zh" sz="3200" b="1" dirty="0">
                <a:solidFill>
                  <a:srgbClr val="FFFFFF"/>
                </a:solidFill>
                <a:latin typeface="Calibri"/>
              </a:rPr>
              <a:t>85%</a:t>
            </a:r>
            <a:r>
              <a:rPr lang="zh" altLang="en-US" sz="3200" b="1" dirty="0">
                <a:solidFill>
                  <a:srgbClr val="FFFFFF"/>
                </a:solidFill>
                <a:latin typeface="Calibri"/>
              </a:rPr>
              <a:t>的消費者期望商家在社群媒體上表現活躍 </a:t>
            </a:r>
          </a:p>
        </p:txBody>
      </p:sp>
      <p:sp>
        <p:nvSpPr>
          <p:cNvPr id="14" name="Rectangle 13"/>
          <p:cNvSpPr/>
          <p:nvPr/>
        </p:nvSpPr>
        <p:spPr>
          <a:xfrm>
            <a:off x="1907690" y="4350795"/>
            <a:ext cx="10284311" cy="584775"/>
          </a:xfrm>
          <a:prstGeom prst="rect">
            <a:avLst/>
          </a:prstGeom>
          <a:solidFill>
            <a:schemeClr val="tx1">
              <a:lumMod val="85000"/>
              <a:lumOff val="15000"/>
              <a:alpha val="69000"/>
            </a:schemeClr>
          </a:solidFill>
        </p:spPr>
        <p:txBody>
          <a:bodyPr wrap="square">
            <a:spAutoFit/>
          </a:bodyPr>
          <a:lstStyle/>
          <a:p>
            <a:pPr defTabSz="609585"/>
            <a:r>
              <a:rPr lang="zh" altLang="en-US" sz="3200" b="1" dirty="0">
                <a:solidFill>
                  <a:srgbClr val="FFFFFF"/>
                </a:solidFill>
                <a:latin typeface="Calibri"/>
              </a:rPr>
              <a:t>每天有</a:t>
            </a:r>
            <a:r>
              <a:rPr lang="en-US" altLang="zh" sz="3200" b="1" dirty="0">
                <a:solidFill>
                  <a:srgbClr val="FFFFFF"/>
                </a:solidFill>
                <a:latin typeface="Calibri"/>
              </a:rPr>
              <a:t>34</a:t>
            </a:r>
            <a:r>
              <a:rPr lang="zh" altLang="en-US" sz="3200" b="1" dirty="0">
                <a:solidFill>
                  <a:srgbClr val="FFFFFF"/>
                </a:solidFill>
                <a:latin typeface="Calibri"/>
              </a:rPr>
              <a:t>億筆</a:t>
            </a:r>
            <a:r>
              <a:rPr lang="en-US" altLang="zh" sz="3200" b="1" dirty="0">
                <a:solidFill>
                  <a:srgbClr val="FFFFFF"/>
                </a:solidFill>
                <a:latin typeface="Calibri"/>
              </a:rPr>
              <a:t>Google</a:t>
            </a:r>
            <a:r>
              <a:rPr lang="zh" altLang="en-US" sz="3200" b="1" dirty="0">
                <a:solidFill>
                  <a:srgbClr val="FFFFFF"/>
                </a:solidFill>
                <a:latin typeface="Calibri"/>
              </a:rPr>
              <a:t>搜尋，其中</a:t>
            </a:r>
            <a:r>
              <a:rPr lang="en-US" altLang="zh" sz="3200" b="1" dirty="0">
                <a:solidFill>
                  <a:srgbClr val="FFFFFF"/>
                </a:solidFill>
                <a:latin typeface="Calibri"/>
              </a:rPr>
              <a:t>61%</a:t>
            </a:r>
            <a:r>
              <a:rPr lang="zh" altLang="en-US" sz="3200" b="1" dirty="0">
                <a:solidFill>
                  <a:srgbClr val="FFFFFF"/>
                </a:solidFill>
                <a:latin typeface="Calibri"/>
              </a:rPr>
              <a:t>是來自本地搜尋</a:t>
            </a:r>
          </a:p>
        </p:txBody>
      </p:sp>
      <p:sp>
        <p:nvSpPr>
          <p:cNvPr id="15" name="Rectangle 14"/>
          <p:cNvSpPr/>
          <p:nvPr/>
        </p:nvSpPr>
        <p:spPr>
          <a:xfrm>
            <a:off x="3155577" y="1750040"/>
            <a:ext cx="9007736" cy="584775"/>
          </a:xfrm>
          <a:prstGeom prst="rect">
            <a:avLst/>
          </a:prstGeom>
          <a:solidFill>
            <a:schemeClr val="tx1">
              <a:lumMod val="85000"/>
              <a:lumOff val="15000"/>
              <a:alpha val="69000"/>
            </a:schemeClr>
          </a:solidFill>
        </p:spPr>
        <p:txBody>
          <a:bodyPr wrap="square">
            <a:spAutoFit/>
          </a:bodyPr>
          <a:lstStyle/>
          <a:p>
            <a:pPr defTabSz="609585"/>
            <a:r>
              <a:rPr lang="en-US" altLang="zh" sz="3200" b="1" dirty="0">
                <a:solidFill>
                  <a:srgbClr val="FFFFFF"/>
                </a:solidFill>
                <a:latin typeface="Calibri"/>
              </a:rPr>
              <a:t>74%</a:t>
            </a:r>
            <a:r>
              <a:rPr lang="zh" altLang="en-US" sz="3200" b="1" dirty="0">
                <a:solidFill>
                  <a:srgbClr val="FFFFFF"/>
                </a:solidFill>
                <a:latin typeface="Calibri"/>
              </a:rPr>
              <a:t>的人們更趨向於造訪行動裝置優化版的網站</a:t>
            </a:r>
          </a:p>
        </p:txBody>
      </p:sp>
    </p:spTree>
    <p:extLst>
      <p:ext uri="{BB962C8B-B14F-4D97-AF65-F5344CB8AC3E}">
        <p14:creationId xmlns:p14="http://schemas.microsoft.com/office/powerpoint/2010/main" val="25800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3" grpId="0" animBg="1"/>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2A8850-2166-8F4F-AD22-6B5CD91B66E4}"/>
              </a:ext>
            </a:extLst>
          </p:cNvPr>
          <p:cNvSpPr/>
          <p:nvPr/>
        </p:nvSpPr>
        <p:spPr>
          <a:xfrm>
            <a:off x="456820" y="606296"/>
            <a:ext cx="5894376" cy="843577"/>
          </a:xfrm>
          <a:prstGeom prst="rect">
            <a:avLst/>
          </a:prstGeom>
          <a:solidFill>
            <a:srgbClr val="604A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400" dirty="0">
              <a:solidFill>
                <a:prstClr val="white"/>
              </a:solidFill>
              <a:latin typeface="Calibri" panose="020F0502020204030204"/>
              <a:sym typeface="Calibri"/>
            </a:endParaRPr>
          </a:p>
        </p:txBody>
      </p:sp>
      <p:sp>
        <p:nvSpPr>
          <p:cNvPr id="8" name="TextBox 7"/>
          <p:cNvSpPr txBox="1"/>
          <p:nvPr/>
        </p:nvSpPr>
        <p:spPr>
          <a:xfrm>
            <a:off x="1855616" y="720305"/>
            <a:ext cx="2875715" cy="584775"/>
          </a:xfrm>
          <a:prstGeom prst="rect">
            <a:avLst/>
          </a:prstGeom>
          <a:noFill/>
        </p:spPr>
        <p:txBody>
          <a:bodyPr wrap="square" rtlCol="0">
            <a:spAutoFit/>
          </a:bodyPr>
          <a:lstStyle/>
          <a:p>
            <a:pPr algn="ctr" defTabSz="914377">
              <a:defRPr/>
            </a:pPr>
            <a:r>
              <a:rPr lang="zh-TW" altLang="en-US" sz="3200" b="1" dirty="0" smtClean="0">
                <a:solidFill>
                  <a:prstClr val="white"/>
                </a:solidFill>
                <a:latin typeface="微軟正黑體" panose="020B0604030504040204" pitchFamily="34" charset="-120"/>
                <a:ea typeface="微軟正黑體" panose="020B0604030504040204" pitchFamily="34" charset="-120"/>
                <a:sym typeface="Calibri"/>
              </a:rPr>
              <a:t>臉書廣告</a:t>
            </a:r>
            <a:endParaRPr lang="en-US" sz="2400" b="1" dirty="0">
              <a:solidFill>
                <a:prstClr val="white"/>
              </a:solidFill>
              <a:latin typeface="微軟正黑體" panose="020B0604030504040204" pitchFamily="34" charset="-120"/>
              <a:ea typeface="微軟正黑體" panose="020B0604030504040204" pitchFamily="34" charset="-120"/>
              <a:sym typeface="Calibri"/>
            </a:endParaRPr>
          </a:p>
        </p:txBody>
      </p:sp>
      <p:pic>
        <p:nvPicPr>
          <p:cNvPr id="3" name="Picture 2">
            <a:extLst>
              <a:ext uri="{FF2B5EF4-FFF2-40B4-BE49-F238E27FC236}">
                <a16:creationId xmlns:a16="http://schemas.microsoft.com/office/drawing/2014/main" id="{E2288877-1B1E-41CF-A29A-4474B282A62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16959" y="606295"/>
            <a:ext cx="5398789" cy="3371619"/>
          </a:xfrm>
          <a:prstGeom prst="rect">
            <a:avLst/>
          </a:prstGeom>
        </p:spPr>
      </p:pic>
      <p:sp>
        <p:nvSpPr>
          <p:cNvPr id="9" name="TextBox 8">
            <a:extLst>
              <a:ext uri="{FF2B5EF4-FFF2-40B4-BE49-F238E27FC236}">
                <a16:creationId xmlns:a16="http://schemas.microsoft.com/office/drawing/2014/main" id="{0BF09A38-0704-40C7-8B2D-19FBD292F507}"/>
              </a:ext>
            </a:extLst>
          </p:cNvPr>
          <p:cNvSpPr txBox="1"/>
          <p:nvPr/>
        </p:nvSpPr>
        <p:spPr>
          <a:xfrm>
            <a:off x="6351196" y="4257936"/>
            <a:ext cx="5564552" cy="23391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609585" hangingPunct="0">
              <a:defRPr/>
            </a:pPr>
            <a:r>
              <a:rPr lang="zh-TW" altLang="en-US" sz="2400" b="1" kern="0" dirty="0" smtClean="0">
                <a:solidFill>
                  <a:srgbClr val="7030A0"/>
                </a:solidFill>
                <a:latin typeface="微軟正黑體" panose="020B0604030504040204" pitchFamily="34" charset="-120"/>
                <a:ea typeface="微軟正黑體" panose="020B0604030504040204" pitchFamily="34" charset="-120"/>
                <a:sym typeface="Calibri"/>
              </a:rPr>
              <a:t>挑戰</a:t>
            </a:r>
            <a:r>
              <a:rPr lang="en-US" sz="2400" b="1" kern="0" dirty="0" smtClean="0">
                <a:solidFill>
                  <a:srgbClr val="7030A0"/>
                </a:solidFill>
                <a:latin typeface="微軟正黑體" panose="020B0604030504040204" pitchFamily="34" charset="-120"/>
                <a:ea typeface="微軟正黑體" panose="020B0604030504040204" pitchFamily="34" charset="-120"/>
                <a:sym typeface="Calibri"/>
              </a:rPr>
              <a:t>:</a:t>
            </a:r>
            <a:endParaRPr lang="en-US" sz="2400" b="1" kern="0" dirty="0">
              <a:solidFill>
                <a:srgbClr val="7030A0"/>
              </a:solidFill>
              <a:latin typeface="微軟正黑體" panose="020B0604030504040204" pitchFamily="34" charset="-120"/>
              <a:ea typeface="微軟正黑體" panose="020B0604030504040204" pitchFamily="34" charset="-120"/>
              <a:sym typeface="Calibri"/>
            </a:endParaRPr>
          </a:p>
          <a:p>
            <a:pPr defTabSz="609585" hangingPunct="0">
              <a:defRPr/>
            </a:pPr>
            <a:r>
              <a:rPr lang="zh-TW" altLang="en-US" sz="2400" kern="0" dirty="0">
                <a:solidFill>
                  <a:srgbClr val="000000"/>
                </a:solidFill>
                <a:latin typeface="微軟正黑體" panose="020B0604030504040204" pitchFamily="34" charset="-120"/>
                <a:ea typeface="微軟正黑體" panose="020B0604030504040204" pitchFamily="34" charset="-120"/>
                <a:sym typeface="Calibri"/>
              </a:rPr>
              <a:t>他們有在臉書上嗎</a:t>
            </a:r>
            <a:r>
              <a:rPr lang="en-US" altLang="zh-TW" sz="2400" kern="0" dirty="0">
                <a:solidFill>
                  <a:srgbClr val="000000"/>
                </a:solidFill>
                <a:latin typeface="微軟正黑體" panose="020B0604030504040204" pitchFamily="34" charset="-120"/>
                <a:ea typeface="微軟正黑體" panose="020B0604030504040204" pitchFamily="34" charset="-120"/>
                <a:sym typeface="Calibri"/>
              </a:rPr>
              <a:t>?</a:t>
            </a:r>
          </a:p>
          <a:p>
            <a:pPr defTabSz="609585" hangingPunct="0">
              <a:defRPr/>
            </a:pPr>
            <a:r>
              <a:rPr lang="zh-TW" altLang="en-US" sz="2400" kern="0" dirty="0">
                <a:solidFill>
                  <a:srgbClr val="000000"/>
                </a:solidFill>
                <a:latin typeface="微軟正黑體" panose="020B0604030504040204" pitchFamily="34" charset="-120"/>
                <a:ea typeface="微軟正黑體" panose="020B0604030504040204" pitchFamily="34" charset="-120"/>
                <a:sym typeface="Calibri"/>
              </a:rPr>
              <a:t>他們可以增加曝光率嗎</a:t>
            </a:r>
            <a:r>
              <a:rPr lang="en-US" altLang="zh-TW" sz="2400" kern="0" dirty="0">
                <a:solidFill>
                  <a:srgbClr val="000000"/>
                </a:solidFill>
                <a:latin typeface="微軟正黑體" panose="020B0604030504040204" pitchFamily="34" charset="-120"/>
                <a:ea typeface="微軟正黑體" panose="020B0604030504040204" pitchFamily="34" charset="-120"/>
                <a:sym typeface="Calibri"/>
              </a:rPr>
              <a:t>?</a:t>
            </a:r>
          </a:p>
          <a:p>
            <a:pPr defTabSz="609585" hangingPunct="0">
              <a:defRPr/>
            </a:pPr>
            <a:r>
              <a:rPr lang="zh-TW" altLang="en-US" sz="2400" kern="0" dirty="0">
                <a:solidFill>
                  <a:srgbClr val="000000"/>
                </a:solidFill>
                <a:latin typeface="微軟正黑體" panose="020B0604030504040204" pitchFamily="34" charset="-120"/>
                <a:ea typeface="微軟正黑體" panose="020B0604030504040204" pitchFamily="34" charset="-120"/>
                <a:sym typeface="Calibri"/>
              </a:rPr>
              <a:t>他們想要提升他們的臉書專頁與觀眾的黏著度嗎</a:t>
            </a:r>
            <a:r>
              <a:rPr lang="en-US" altLang="zh-TW" sz="2400" kern="0" dirty="0">
                <a:solidFill>
                  <a:srgbClr val="000000"/>
                </a:solidFill>
                <a:latin typeface="微軟正黑體" panose="020B0604030504040204" pitchFamily="34" charset="-120"/>
                <a:ea typeface="微軟正黑體" panose="020B0604030504040204" pitchFamily="34" charset="-120"/>
                <a:sym typeface="Calibri"/>
              </a:rPr>
              <a:t>?</a:t>
            </a:r>
          </a:p>
          <a:p>
            <a:pPr defTabSz="609585" hangingPunct="0">
              <a:defRPr/>
            </a:pPr>
            <a:r>
              <a:rPr lang="zh-TW" altLang="en-US" sz="2400" kern="0" dirty="0" smtClean="0">
                <a:solidFill>
                  <a:srgbClr val="000000"/>
                </a:solidFill>
                <a:latin typeface="微軟正黑體" panose="020B0604030504040204" pitchFamily="34" charset="-120"/>
                <a:ea typeface="微軟正黑體" panose="020B0604030504040204" pitchFamily="34" charset="-120"/>
                <a:sym typeface="Calibri"/>
              </a:rPr>
              <a:t>他們有借力臉書廣告嗎</a:t>
            </a:r>
            <a:r>
              <a:rPr lang="en-US" altLang="zh-TW" sz="2400" kern="0" dirty="0" smtClean="0">
                <a:solidFill>
                  <a:srgbClr val="000000"/>
                </a:solidFill>
                <a:latin typeface="微軟正黑體" panose="020B0604030504040204" pitchFamily="34" charset="-120"/>
                <a:ea typeface="微軟正黑體" panose="020B0604030504040204" pitchFamily="34" charset="-120"/>
                <a:sym typeface="Calibri"/>
              </a:rPr>
              <a:t>?</a:t>
            </a:r>
            <a:endParaRPr lang="en-US" sz="2400" kern="0" dirty="0">
              <a:solidFill>
                <a:srgbClr val="000000"/>
              </a:solidFill>
              <a:latin typeface="微軟正黑體" panose="020B0604030504040204" pitchFamily="34" charset="-120"/>
              <a:ea typeface="微軟正黑體" panose="020B0604030504040204" pitchFamily="34" charset="-120"/>
              <a:sym typeface="Calibri"/>
            </a:endParaRPr>
          </a:p>
        </p:txBody>
      </p:sp>
      <p:sp>
        <p:nvSpPr>
          <p:cNvPr id="7" name="Content Placeholder 6"/>
          <p:cNvSpPr txBox="1">
            <a:spLocks/>
          </p:cNvSpPr>
          <p:nvPr/>
        </p:nvSpPr>
        <p:spPr>
          <a:xfrm>
            <a:off x="477883" y="1722661"/>
            <a:ext cx="5873313" cy="4601587"/>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臉書廣告</a:t>
            </a:r>
            <a:endParaRPr kumimoji="0" 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2133"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有上億的人口使用臉書，所以你可以確定，我們可以幫你找到你的顧客</a:t>
            </a:r>
            <a:endParaRPr kumimoji="0" lang="en-US" sz="2133"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133"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2133"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我們會與你討論，你想觸及的目標市場、地區以及其他能讓你的行銷活動爆發的重要細節。</a:t>
            </a:r>
            <a:endParaRPr kumimoji="0" lang="en-US" sz="2133"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133"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2133"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我們將提供每月諮詢和報表說明，讓您了解您的行銷費用花費於何處。</a:t>
            </a:r>
            <a:endParaRPr kumimoji="0" lang="en-US" altLang="zh-TW" sz="2133"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133"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altLang="zh-TW" sz="2133" b="1" i="0" u="none" strike="noStrike" kern="1200" cap="none" spc="0" normalizeH="0" baseline="0" noProof="0" dirty="0">
              <a:ln>
                <a:noFill/>
              </a:ln>
              <a:solidFill>
                <a:srgbClr val="00B0F0"/>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0531315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428529-A01B-4E54-9E95-956394DB9982}"/>
              </a:ext>
            </a:extLst>
          </p:cNvPr>
          <p:cNvSpPr/>
          <p:nvPr/>
        </p:nvSpPr>
        <p:spPr>
          <a:xfrm>
            <a:off x="410183" y="516418"/>
            <a:ext cx="5455543" cy="84357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400" dirty="0">
              <a:solidFill>
                <a:prstClr val="white"/>
              </a:solidFill>
              <a:latin typeface="Calibri" panose="020F0502020204030204"/>
              <a:sym typeface="Calibri"/>
            </a:endParaRPr>
          </a:p>
        </p:txBody>
      </p:sp>
      <p:pic>
        <p:nvPicPr>
          <p:cNvPr id="13" name="Picture 12">
            <a:extLst>
              <a:ext uri="{FF2B5EF4-FFF2-40B4-BE49-F238E27FC236}">
                <a16:creationId xmlns:a16="http://schemas.microsoft.com/office/drawing/2014/main" id="{713338C7-BC2B-494A-A5D2-951BDC63F3BF}"/>
              </a:ext>
            </a:extLst>
          </p:cNvPr>
          <p:cNvPicPr>
            <a:picLocks noChangeAspect="1"/>
          </p:cNvPicPr>
          <p:nvPr/>
        </p:nvPicPr>
        <p:blipFill>
          <a:blip r:embed="rId3">
            <a:alphaModFix amt="62000"/>
          </a:blip>
          <a:stretch>
            <a:fillRect/>
          </a:stretch>
        </p:blipFill>
        <p:spPr>
          <a:xfrm>
            <a:off x="6196405" y="545752"/>
            <a:ext cx="5821399" cy="3880933"/>
          </a:xfrm>
          <a:prstGeom prst="rect">
            <a:avLst/>
          </a:prstGeom>
        </p:spPr>
      </p:pic>
      <p:sp>
        <p:nvSpPr>
          <p:cNvPr id="8" name="TextBox 7"/>
          <p:cNvSpPr txBox="1"/>
          <p:nvPr/>
        </p:nvSpPr>
        <p:spPr>
          <a:xfrm>
            <a:off x="503348" y="621765"/>
            <a:ext cx="5269211" cy="584775"/>
          </a:xfrm>
          <a:prstGeom prst="rect">
            <a:avLst/>
          </a:prstGeom>
          <a:noFill/>
        </p:spPr>
        <p:txBody>
          <a:bodyPr wrap="square" rtlCol="0">
            <a:spAutoFit/>
          </a:bodyPr>
          <a:lstStyle/>
          <a:p>
            <a:pPr algn="ctr" defTabSz="914377">
              <a:defRPr/>
            </a:pPr>
            <a:r>
              <a:rPr lang="zh-TW" altLang="en-US" sz="3200" b="1" dirty="0" smtClean="0">
                <a:solidFill>
                  <a:prstClr val="white"/>
                </a:solidFill>
                <a:latin typeface="微軟正黑體" panose="020B0604030504040204" pitchFamily="34" charset="-120"/>
                <a:ea typeface="微軟正黑體" panose="020B0604030504040204" pitchFamily="34" charset="-120"/>
                <a:sym typeface="Calibri"/>
              </a:rPr>
              <a:t>社群媒體</a:t>
            </a:r>
            <a:endParaRPr lang="en-US" sz="2400" b="1" dirty="0">
              <a:solidFill>
                <a:prstClr val="white"/>
              </a:solidFill>
              <a:latin typeface="微軟正黑體" panose="020B0604030504040204" pitchFamily="34" charset="-120"/>
              <a:ea typeface="微軟正黑體" panose="020B0604030504040204" pitchFamily="34" charset="-120"/>
              <a:sym typeface="Calibri"/>
            </a:endParaRPr>
          </a:p>
        </p:txBody>
      </p:sp>
      <p:sp>
        <p:nvSpPr>
          <p:cNvPr id="14" name="TextBox 13">
            <a:extLst>
              <a:ext uri="{FF2B5EF4-FFF2-40B4-BE49-F238E27FC236}">
                <a16:creationId xmlns:a16="http://schemas.microsoft.com/office/drawing/2014/main" id="{B9850DB9-D523-E540-8061-DE7E6B294390}"/>
              </a:ext>
            </a:extLst>
          </p:cNvPr>
          <p:cNvSpPr txBox="1"/>
          <p:nvPr/>
        </p:nvSpPr>
        <p:spPr>
          <a:xfrm>
            <a:off x="5969877" y="4724543"/>
            <a:ext cx="6173076" cy="1791260"/>
          </a:xfrm>
          <a:prstGeom prst="rect">
            <a:avLst/>
          </a:prstGeom>
          <a:noFill/>
        </p:spPr>
        <p:txBody>
          <a:bodyPr wrap="square" rtlCol="0">
            <a:spAutoFit/>
          </a:bodyPr>
          <a:lstStyle/>
          <a:p>
            <a:pPr defTabSz="914377">
              <a:defRPr/>
            </a:pPr>
            <a:r>
              <a:rPr lang="zh-TW" altLang="en-US" sz="2400" b="1" dirty="0" smtClean="0">
                <a:solidFill>
                  <a:srgbClr val="92D050"/>
                </a:solidFill>
                <a:latin typeface="微軟正黑體" panose="020B0604030504040204" pitchFamily="34" charset="-120"/>
                <a:ea typeface="微軟正黑體" panose="020B0604030504040204" pitchFamily="34" charset="-120"/>
                <a:sym typeface="Calibri"/>
              </a:rPr>
              <a:t>挑戰</a:t>
            </a:r>
            <a:r>
              <a:rPr lang="en-US" sz="2400" b="1" dirty="0" smtClean="0">
                <a:solidFill>
                  <a:srgbClr val="92D050"/>
                </a:solidFill>
                <a:latin typeface="微軟正黑體" panose="020B0604030504040204" pitchFamily="34" charset="-120"/>
                <a:ea typeface="微軟正黑體" panose="020B0604030504040204" pitchFamily="34" charset="-120"/>
                <a:sym typeface="Calibri"/>
              </a:rPr>
              <a:t>:</a:t>
            </a:r>
            <a:endParaRPr lang="en-US" sz="2400" b="1" dirty="0">
              <a:solidFill>
                <a:srgbClr val="92D050"/>
              </a:solidFill>
              <a:latin typeface="微軟正黑體" panose="020B0604030504040204" pitchFamily="34" charset="-120"/>
              <a:ea typeface="微軟正黑體" panose="020B0604030504040204" pitchFamily="34" charset="-120"/>
              <a:sym typeface="Calibri"/>
            </a:endParaRPr>
          </a:p>
          <a:p>
            <a:pPr lvl="0">
              <a:spcBef>
                <a:spcPct val="20000"/>
              </a:spcBef>
              <a:defRPr/>
            </a:pPr>
            <a:r>
              <a:rPr lang="zh-TW" altLang="en-US" sz="2400" dirty="0">
                <a:solidFill>
                  <a:prstClr val="black"/>
                </a:solidFill>
                <a:ea typeface="微軟正黑體" panose="020B0604030504040204" pitchFamily="34" charset="-120"/>
              </a:rPr>
              <a:t>他們有借力社群媒體嗎</a:t>
            </a:r>
            <a:r>
              <a:rPr lang="en-US" altLang="zh-TW" sz="2400" dirty="0">
                <a:solidFill>
                  <a:prstClr val="black"/>
                </a:solidFill>
                <a:ea typeface="微軟正黑體" panose="020B0604030504040204" pitchFamily="34" charset="-120"/>
              </a:rPr>
              <a:t>?</a:t>
            </a:r>
          </a:p>
          <a:p>
            <a:pPr lvl="0">
              <a:spcBef>
                <a:spcPct val="20000"/>
              </a:spcBef>
              <a:defRPr/>
            </a:pPr>
            <a:r>
              <a:rPr lang="zh-TW" altLang="en-US" sz="2400" dirty="0">
                <a:solidFill>
                  <a:prstClr val="black"/>
                </a:solidFill>
                <a:ea typeface="微軟正黑體" panose="020B0604030504040204" pitchFamily="34" charset="-120"/>
              </a:rPr>
              <a:t>他們有持續的張貼文章 </a:t>
            </a:r>
            <a:r>
              <a:rPr lang="en-US" altLang="zh-TW" sz="2400" dirty="0">
                <a:solidFill>
                  <a:prstClr val="black"/>
                </a:solidFill>
                <a:ea typeface="微軟正黑體" panose="020B0604030504040204" pitchFamily="34" charset="-120"/>
              </a:rPr>
              <a:t>&amp;</a:t>
            </a:r>
            <a:r>
              <a:rPr lang="zh-TW" altLang="en-US" sz="2400" dirty="0">
                <a:solidFill>
                  <a:prstClr val="black"/>
                </a:solidFill>
                <a:ea typeface="微軟正黑體" panose="020B0604030504040204" pitchFamily="34" charset="-120"/>
              </a:rPr>
              <a:t> 回應嗎</a:t>
            </a:r>
            <a:r>
              <a:rPr lang="en-US" altLang="zh-TW" sz="2400" dirty="0">
                <a:solidFill>
                  <a:prstClr val="black"/>
                </a:solidFill>
                <a:ea typeface="微軟正黑體" panose="020B0604030504040204" pitchFamily="34" charset="-120"/>
              </a:rPr>
              <a:t>?</a:t>
            </a:r>
          </a:p>
          <a:p>
            <a:pPr lvl="0">
              <a:spcBef>
                <a:spcPct val="20000"/>
              </a:spcBef>
              <a:defRPr/>
            </a:pPr>
            <a:r>
              <a:rPr lang="zh-TW" altLang="en-US" sz="2400" dirty="0">
                <a:solidFill>
                  <a:prstClr val="black"/>
                </a:solidFill>
                <a:ea typeface="微軟正黑體" panose="020B0604030504040204" pitchFamily="34" charset="-120"/>
              </a:rPr>
              <a:t>他們有監看線上評論嗎</a:t>
            </a:r>
            <a:r>
              <a:rPr lang="en-US" altLang="zh-TW" sz="2400" dirty="0">
                <a:solidFill>
                  <a:prstClr val="black"/>
                </a:solidFill>
                <a:ea typeface="微軟正黑體" panose="020B0604030504040204" pitchFamily="34" charset="-120"/>
              </a:rPr>
              <a:t>?</a:t>
            </a:r>
            <a:endParaRPr lang="en-US" altLang="zh-TW" sz="2400" dirty="0">
              <a:solidFill>
                <a:prstClr val="black"/>
              </a:solidFill>
              <a:ea typeface="微軟正黑體" panose="020B0604030504040204" pitchFamily="34" charset="-120"/>
            </a:endParaRPr>
          </a:p>
        </p:txBody>
      </p:sp>
      <p:sp>
        <p:nvSpPr>
          <p:cNvPr id="7" name="Content Placeholder 6"/>
          <p:cNvSpPr txBox="1">
            <a:spLocks/>
          </p:cNvSpPr>
          <p:nvPr/>
        </p:nvSpPr>
        <p:spPr>
          <a:xfrm>
            <a:off x="503347" y="1613121"/>
            <a:ext cx="5269211" cy="4677451"/>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社群媒體管理</a:t>
            </a:r>
            <a:endParaRPr kumimoji="0" 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2133"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我們提供流暢、有效的套裝服務。我們的專員會在你喜好的社群媒體上，為你建置帳號，每周張貼文字和影像內容，並針對那些高瀏覽率，所產生的貼文，加以回應或回答問題。</a:t>
            </a:r>
            <a:endParaRPr kumimoji="0" lang="en-US" altLang="zh-TW" sz="2133"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133"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en-US" sz="2400" b="1"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rPr>
              <a:t>網路信譽管理</a:t>
            </a:r>
            <a:endParaRPr kumimoji="0" lang="en-US" altLang="zh-TW" sz="2400" b="1"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zh-TW" altLang="zh-TW" sz="2133" b="0"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rPr>
              <a:t>我們網路信譽管理服務包括每月檢視網路上有沒有關於客戶公司的負面評論，以及評論網站上的活動對企業營收、獲利以及人潮的相關影響</a:t>
            </a:r>
            <a:r>
              <a:rPr kumimoji="0" lang="zh-TW" altLang="zh-TW" sz="2133" b="0" i="0" u="none" strike="noStrike" kern="1200" cap="none" spc="0" normalizeH="0" baseline="0" noProof="0" dirty="0" smtClean="0">
                <a:ln>
                  <a:noFill/>
                </a:ln>
                <a:solidFill>
                  <a:prstClr val="black"/>
                </a:solidFill>
                <a:effectLst/>
                <a:uLnTx/>
                <a:uFillTx/>
                <a:latin typeface="Calibri"/>
                <a:ea typeface="微軟正黑體" panose="020B0604030504040204" pitchFamily="34" charset="-120"/>
                <a:cs typeface="+mn-cs"/>
              </a:rPr>
              <a:t>報告</a:t>
            </a:r>
            <a:endParaRPr kumimoji="0" lang="en-US" altLang="zh-TW" sz="2133" b="0"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133"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4965549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2A8850-2166-8F4F-AD22-6B5CD91B66E4}"/>
              </a:ext>
            </a:extLst>
          </p:cNvPr>
          <p:cNvSpPr/>
          <p:nvPr/>
        </p:nvSpPr>
        <p:spPr>
          <a:xfrm>
            <a:off x="456820" y="606296"/>
            <a:ext cx="5894376" cy="8435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400" dirty="0">
              <a:solidFill>
                <a:prstClr val="white"/>
              </a:solidFill>
              <a:latin typeface="Calibri" panose="020F0502020204030204"/>
              <a:sym typeface="Calibri"/>
            </a:endParaRPr>
          </a:p>
        </p:txBody>
      </p:sp>
      <p:sp>
        <p:nvSpPr>
          <p:cNvPr id="8" name="TextBox 7"/>
          <p:cNvSpPr txBox="1"/>
          <p:nvPr/>
        </p:nvSpPr>
        <p:spPr>
          <a:xfrm>
            <a:off x="456821" y="720306"/>
            <a:ext cx="5894375" cy="584775"/>
          </a:xfrm>
          <a:prstGeom prst="rect">
            <a:avLst/>
          </a:prstGeom>
          <a:noFill/>
        </p:spPr>
        <p:txBody>
          <a:bodyPr wrap="square" rtlCol="0">
            <a:spAutoFit/>
          </a:bodyPr>
          <a:lstStyle/>
          <a:p>
            <a:pPr algn="ctr" defTabSz="914377">
              <a:defRPr/>
            </a:pPr>
            <a:r>
              <a:rPr lang="zh-TW" altLang="en-US" sz="3200" b="1" dirty="0" smtClean="0">
                <a:solidFill>
                  <a:prstClr val="white"/>
                </a:solidFill>
                <a:latin typeface="微軟正黑體" panose="020B0604030504040204" pitchFamily="34" charset="-120"/>
                <a:ea typeface="微軟正黑體" panose="020B0604030504040204" pitchFamily="34" charset="-120"/>
                <a:sym typeface="Calibri"/>
              </a:rPr>
              <a:t>溝通</a:t>
            </a:r>
            <a:endParaRPr lang="en-US" sz="2400" b="1" dirty="0">
              <a:solidFill>
                <a:prstClr val="white"/>
              </a:solidFill>
              <a:latin typeface="微軟正黑體" panose="020B0604030504040204" pitchFamily="34" charset="-120"/>
              <a:ea typeface="微軟正黑體" panose="020B0604030504040204" pitchFamily="34" charset="-120"/>
              <a:sym typeface="Calibri"/>
            </a:endParaRPr>
          </a:p>
        </p:txBody>
      </p:sp>
      <p:sp>
        <p:nvSpPr>
          <p:cNvPr id="12" name="Content Placeholder 6">
            <a:extLst>
              <a:ext uri="{FF2B5EF4-FFF2-40B4-BE49-F238E27FC236}">
                <a16:creationId xmlns:a16="http://schemas.microsoft.com/office/drawing/2014/main" id="{A1DD77AE-15FC-F441-9F60-98BC2A1EE631}"/>
              </a:ext>
            </a:extLst>
          </p:cNvPr>
          <p:cNvSpPr txBox="1">
            <a:spLocks/>
          </p:cNvSpPr>
          <p:nvPr/>
        </p:nvSpPr>
        <p:spPr>
          <a:xfrm>
            <a:off x="555497" y="1936641"/>
            <a:ext cx="5697023" cy="219288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377">
              <a:buNone/>
              <a:defRPr/>
            </a:pPr>
            <a:r>
              <a:rPr lang="zh-TW" altLang="en-US" sz="2400" b="1" dirty="0" smtClean="0">
                <a:solidFill>
                  <a:prstClr val="black"/>
                </a:solidFill>
                <a:latin typeface="微軟正黑體" panose="020B0604030504040204" pitchFamily="34" charset="-120"/>
                <a:ea typeface="微軟正黑體" panose="020B0604030504040204" pitchFamily="34" charset="-120"/>
                <a:sym typeface="Calibri"/>
              </a:rPr>
              <a:t>電子郵件行銷</a:t>
            </a:r>
            <a:endParaRPr lang="en-US" altLang="zh-TW" sz="2400" b="1" dirty="0" smtClean="0">
              <a:solidFill>
                <a:prstClr val="black"/>
              </a:solidFill>
              <a:latin typeface="微軟正黑體" panose="020B0604030504040204" pitchFamily="34" charset="-120"/>
              <a:ea typeface="微軟正黑體" panose="020B0604030504040204" pitchFamily="34" charset="-120"/>
              <a:sym typeface="Calibri"/>
            </a:endParaRPr>
          </a:p>
          <a:p>
            <a:pPr marL="0" indent="0" defTabSz="914377">
              <a:buNone/>
              <a:defRPr/>
            </a:pPr>
            <a:endParaRPr lang="en-US" sz="2400" b="1" dirty="0">
              <a:solidFill>
                <a:prstClr val="black"/>
              </a:solidFill>
              <a:latin typeface="微軟正黑體" panose="020B0604030504040204" pitchFamily="34" charset="-120"/>
              <a:ea typeface="微軟正黑體" panose="020B0604030504040204" pitchFamily="34" charset="-120"/>
              <a:sym typeface="Calibri"/>
            </a:endParaRPr>
          </a:p>
          <a:p>
            <a:pPr marL="0" indent="0" defTabSz="914377">
              <a:buNone/>
              <a:defRPr/>
            </a:pPr>
            <a:r>
              <a:rPr lang="zh-TW" altLang="en-US" sz="2400" dirty="0" smtClean="0">
                <a:solidFill>
                  <a:prstClr val="black"/>
                </a:solidFill>
                <a:latin typeface="微軟正黑體" panose="020B0604030504040204" pitchFamily="34" charset="-120"/>
                <a:ea typeface="微軟正黑體" panose="020B0604030504040204" pitchFamily="34" charset="-120"/>
                <a:sym typeface="Calibri"/>
              </a:rPr>
              <a:t>作為</a:t>
            </a:r>
            <a:r>
              <a:rPr lang="zh-TW" altLang="en-US" sz="2400" dirty="0">
                <a:solidFill>
                  <a:prstClr val="black"/>
                </a:solidFill>
                <a:latin typeface="微軟正黑體" panose="020B0604030504040204" pitchFamily="34" charset="-120"/>
                <a:ea typeface="微軟正黑體" panose="020B0604030504040204" pitchFamily="34" charset="-120"/>
                <a:sym typeface="Calibri"/>
              </a:rPr>
              <a:t>網站平台的一部分，有一個客戶數據庫工具，它</a:t>
            </a:r>
            <a:r>
              <a:rPr lang="zh-TW" altLang="en-US" sz="2400" dirty="0" smtClean="0">
                <a:solidFill>
                  <a:prstClr val="black"/>
                </a:solidFill>
                <a:latin typeface="微軟正黑體" panose="020B0604030504040204" pitchFamily="34" charset="-120"/>
                <a:ea typeface="微軟正黑體" panose="020B0604030504040204" pitchFamily="34" charset="-120"/>
                <a:sym typeface="Calibri"/>
              </a:rPr>
              <a:t>還可以讓網站客戶建立電子報、行銷活動以及存取電子郵件統計。</a:t>
            </a:r>
            <a:endParaRPr lang="en-US" sz="2400" dirty="0">
              <a:solidFill>
                <a:prstClr val="black"/>
              </a:solidFill>
              <a:latin typeface="微軟正黑體" panose="020B0604030504040204" pitchFamily="34" charset="-120"/>
              <a:ea typeface="微軟正黑體" panose="020B0604030504040204" pitchFamily="34" charset="-120"/>
              <a:sym typeface="Calibri"/>
            </a:endParaRPr>
          </a:p>
        </p:txBody>
      </p:sp>
      <p:sp>
        <p:nvSpPr>
          <p:cNvPr id="9" name="TextBox 8">
            <a:extLst>
              <a:ext uri="{FF2B5EF4-FFF2-40B4-BE49-F238E27FC236}">
                <a16:creationId xmlns:a16="http://schemas.microsoft.com/office/drawing/2014/main" id="{0BF09A38-0704-40C7-8B2D-19FBD292F507}"/>
              </a:ext>
            </a:extLst>
          </p:cNvPr>
          <p:cNvSpPr txBox="1"/>
          <p:nvPr/>
        </p:nvSpPr>
        <p:spPr>
          <a:xfrm>
            <a:off x="6643680" y="4129528"/>
            <a:ext cx="5548321" cy="19697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609585" hangingPunct="0">
              <a:defRPr/>
            </a:pPr>
            <a:r>
              <a:rPr lang="zh-TW" altLang="en-US" sz="2400" b="1" kern="0" dirty="0" smtClean="0">
                <a:solidFill>
                  <a:srgbClr val="00B0F0"/>
                </a:solidFill>
                <a:latin typeface="微軟正黑體" panose="020B0604030504040204" pitchFamily="34" charset="-120"/>
                <a:ea typeface="微軟正黑體" panose="020B0604030504040204" pitchFamily="34" charset="-120"/>
                <a:sym typeface="Calibri"/>
              </a:rPr>
              <a:t>挑戰</a:t>
            </a:r>
            <a:r>
              <a:rPr lang="en-US" sz="2400" b="1" kern="0" dirty="0" smtClean="0">
                <a:solidFill>
                  <a:srgbClr val="00B0F0"/>
                </a:solidFill>
                <a:latin typeface="微軟正黑體" panose="020B0604030504040204" pitchFamily="34" charset="-120"/>
                <a:ea typeface="微軟正黑體" panose="020B0604030504040204" pitchFamily="34" charset="-120"/>
                <a:sym typeface="Calibri"/>
              </a:rPr>
              <a:t>:</a:t>
            </a:r>
            <a:endParaRPr lang="en-US" sz="2400" b="1" kern="0" dirty="0">
              <a:solidFill>
                <a:srgbClr val="00B0F0"/>
              </a:solidFill>
              <a:latin typeface="微軟正黑體" panose="020B0604030504040204" pitchFamily="34" charset="-120"/>
              <a:ea typeface="微軟正黑體" panose="020B0604030504040204" pitchFamily="34" charset="-120"/>
              <a:sym typeface="Calibri"/>
            </a:endParaRPr>
          </a:p>
          <a:p>
            <a:pPr defTabSz="609585" hangingPunct="0">
              <a:defRPr/>
            </a:pPr>
            <a:r>
              <a:rPr lang="zh-TW" altLang="en-US" sz="2400" kern="0" dirty="0" smtClean="0">
                <a:solidFill>
                  <a:srgbClr val="000000"/>
                </a:solidFill>
                <a:latin typeface="微軟正黑體" panose="020B0604030504040204" pitchFamily="34" charset="-120"/>
                <a:ea typeface="微軟正黑體" panose="020B0604030504040204" pitchFamily="34" charset="-120"/>
                <a:sym typeface="Calibri"/>
              </a:rPr>
              <a:t>您如何與顧客溝通</a:t>
            </a:r>
            <a:r>
              <a:rPr lang="en-US" sz="2400" kern="0" dirty="0" smtClean="0">
                <a:solidFill>
                  <a:srgbClr val="000000"/>
                </a:solidFill>
                <a:latin typeface="微軟正黑體" panose="020B0604030504040204" pitchFamily="34" charset="-120"/>
                <a:ea typeface="微軟正黑體" panose="020B0604030504040204" pitchFamily="34" charset="-120"/>
                <a:sym typeface="Calibri"/>
              </a:rPr>
              <a:t>?</a:t>
            </a:r>
            <a:endParaRPr lang="en-US" sz="2400" kern="0" dirty="0">
              <a:solidFill>
                <a:srgbClr val="000000"/>
              </a:solidFill>
              <a:latin typeface="微軟正黑體" panose="020B0604030504040204" pitchFamily="34" charset="-120"/>
              <a:ea typeface="微軟正黑體" panose="020B0604030504040204" pitchFamily="34" charset="-120"/>
              <a:sym typeface="Calibri"/>
            </a:endParaRPr>
          </a:p>
          <a:p>
            <a:pPr defTabSz="609585" hangingPunct="0">
              <a:defRPr/>
            </a:pPr>
            <a:r>
              <a:rPr lang="zh-TW" altLang="en-US" sz="2400" kern="0" dirty="0" smtClean="0">
                <a:solidFill>
                  <a:srgbClr val="000000"/>
                </a:solidFill>
                <a:latin typeface="微軟正黑體" panose="020B0604030504040204" pitchFamily="34" charset="-120"/>
                <a:ea typeface="微軟正黑體" panose="020B0604030504040204" pitchFamily="34" charset="-120"/>
                <a:sym typeface="Calibri"/>
              </a:rPr>
              <a:t>他們可以用來增加互動</a:t>
            </a:r>
            <a:r>
              <a:rPr lang="en-US" sz="2400" kern="0" dirty="0" smtClean="0">
                <a:solidFill>
                  <a:srgbClr val="000000"/>
                </a:solidFill>
                <a:latin typeface="微軟正黑體" panose="020B0604030504040204" pitchFamily="34" charset="-120"/>
                <a:ea typeface="微軟正黑體" panose="020B0604030504040204" pitchFamily="34" charset="-120"/>
                <a:sym typeface="Calibri"/>
              </a:rPr>
              <a:t>?</a:t>
            </a:r>
            <a:endParaRPr lang="en-US" sz="2400" kern="0" dirty="0">
              <a:solidFill>
                <a:srgbClr val="000000"/>
              </a:solidFill>
              <a:latin typeface="微軟正黑體" panose="020B0604030504040204" pitchFamily="34" charset="-120"/>
              <a:ea typeface="微軟正黑體" panose="020B0604030504040204" pitchFamily="34" charset="-120"/>
              <a:sym typeface="Calibri"/>
            </a:endParaRPr>
          </a:p>
          <a:p>
            <a:pPr defTabSz="609585" hangingPunct="0">
              <a:defRPr/>
            </a:pPr>
            <a:r>
              <a:rPr lang="zh-TW" altLang="en-US" sz="2400" kern="0" dirty="0" smtClean="0">
                <a:solidFill>
                  <a:srgbClr val="000000"/>
                </a:solidFill>
                <a:latin typeface="微軟正黑體" panose="020B0604030504040204" pitchFamily="34" charset="-120"/>
                <a:ea typeface="微軟正黑體" panose="020B0604030504040204" pitchFamily="34" charset="-120"/>
                <a:sym typeface="Calibri"/>
              </a:rPr>
              <a:t>他們需要增加顧客溝通</a:t>
            </a:r>
            <a:r>
              <a:rPr lang="en-US" sz="2400" kern="0" dirty="0" smtClean="0">
                <a:solidFill>
                  <a:srgbClr val="000000"/>
                </a:solidFill>
                <a:latin typeface="微軟正黑體" panose="020B0604030504040204" pitchFamily="34" charset="-120"/>
                <a:ea typeface="微軟正黑體" panose="020B0604030504040204" pitchFamily="34" charset="-120"/>
                <a:sym typeface="Calibri"/>
              </a:rPr>
              <a:t>?</a:t>
            </a:r>
            <a:endParaRPr lang="en-US" sz="2400" kern="0" dirty="0">
              <a:solidFill>
                <a:srgbClr val="000000"/>
              </a:solidFill>
              <a:latin typeface="微軟正黑體" panose="020B0604030504040204" pitchFamily="34" charset="-120"/>
              <a:ea typeface="微軟正黑體" panose="020B0604030504040204" pitchFamily="34" charset="-120"/>
              <a:sym typeface="Calibri"/>
            </a:endParaRPr>
          </a:p>
          <a:p>
            <a:pPr defTabSz="609585" hangingPunct="0">
              <a:defRPr/>
            </a:pPr>
            <a:endParaRPr lang="en-US" sz="2400" kern="0" dirty="0">
              <a:solidFill>
                <a:srgbClr val="000000"/>
              </a:solidFill>
              <a:latin typeface="微軟正黑體" panose="020B0604030504040204" pitchFamily="34" charset="-120"/>
              <a:ea typeface="微軟正黑體" panose="020B0604030504040204" pitchFamily="34" charset="-120"/>
              <a:sym typeface="Calibri"/>
            </a:endParaRPr>
          </a:p>
        </p:txBody>
      </p:sp>
      <p:pic>
        <p:nvPicPr>
          <p:cNvPr id="4" name="Picture 3">
            <a:extLst>
              <a:ext uri="{FF2B5EF4-FFF2-40B4-BE49-F238E27FC236}">
                <a16:creationId xmlns:a16="http://schemas.microsoft.com/office/drawing/2014/main" id="{6B42C269-C052-41A6-B260-064C2E66DCB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43678" y="606294"/>
            <a:ext cx="5211991" cy="3474660"/>
          </a:xfrm>
          <a:prstGeom prst="rect">
            <a:avLst/>
          </a:prstGeom>
        </p:spPr>
      </p:pic>
    </p:spTree>
    <p:extLst>
      <p:ext uri="{BB962C8B-B14F-4D97-AF65-F5344CB8AC3E}">
        <p14:creationId xmlns:p14="http://schemas.microsoft.com/office/powerpoint/2010/main" val="7370038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DBB34CB-5D0A-A942-A7E0-88BAFF57EE42}"/>
              </a:ext>
            </a:extLst>
          </p:cNvPr>
          <p:cNvPicPr>
            <a:picLocks noChangeAspect="1"/>
          </p:cNvPicPr>
          <p:nvPr/>
        </p:nvPicPr>
        <p:blipFill>
          <a:blip r:embed="rId3">
            <a:alphaModFix amt="62000"/>
          </a:blip>
          <a:stretch>
            <a:fillRect/>
          </a:stretch>
        </p:blipFill>
        <p:spPr>
          <a:xfrm>
            <a:off x="6186469" y="631955"/>
            <a:ext cx="5815583" cy="3880932"/>
          </a:xfrm>
          <a:prstGeom prst="rect">
            <a:avLst/>
          </a:prstGeom>
        </p:spPr>
      </p:pic>
      <p:sp>
        <p:nvSpPr>
          <p:cNvPr id="7" name="Rectangle 6"/>
          <p:cNvSpPr/>
          <p:nvPr/>
        </p:nvSpPr>
        <p:spPr>
          <a:xfrm>
            <a:off x="454205" y="631956"/>
            <a:ext cx="5445603" cy="843577"/>
          </a:xfrm>
          <a:prstGeom prst="rect">
            <a:avLst/>
          </a:prstGeom>
          <a:solidFill>
            <a:srgbClr val="DD7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400" dirty="0">
              <a:solidFill>
                <a:prstClr val="white"/>
              </a:solidFill>
              <a:latin typeface="Calibri" panose="020F0502020204030204"/>
              <a:sym typeface="Calibri"/>
            </a:endParaRPr>
          </a:p>
        </p:txBody>
      </p:sp>
      <p:sp>
        <p:nvSpPr>
          <p:cNvPr id="8" name="TextBox 7"/>
          <p:cNvSpPr txBox="1"/>
          <p:nvPr/>
        </p:nvSpPr>
        <p:spPr>
          <a:xfrm>
            <a:off x="506566" y="754205"/>
            <a:ext cx="5338973" cy="584775"/>
          </a:xfrm>
          <a:prstGeom prst="rect">
            <a:avLst/>
          </a:prstGeom>
          <a:noFill/>
        </p:spPr>
        <p:txBody>
          <a:bodyPr wrap="square" rtlCol="0">
            <a:spAutoFit/>
          </a:bodyPr>
          <a:lstStyle/>
          <a:p>
            <a:pPr algn="ctr" defTabSz="914377">
              <a:defRPr/>
            </a:pPr>
            <a:r>
              <a:rPr lang="zh-TW" altLang="en-US" sz="3200" b="1" dirty="0" smtClean="0">
                <a:solidFill>
                  <a:prstClr val="white"/>
                </a:solidFill>
                <a:latin typeface="微軟正黑體" panose="020B0604030504040204" pitchFamily="34" charset="-120"/>
                <a:ea typeface="微軟正黑體" panose="020B0604030504040204" pitchFamily="34" charset="-120"/>
                <a:sym typeface="Calibri"/>
              </a:rPr>
              <a:t>推薦行銷</a:t>
            </a:r>
            <a:endParaRPr lang="en-US" sz="2400" b="1" dirty="0">
              <a:solidFill>
                <a:prstClr val="white"/>
              </a:solidFill>
              <a:latin typeface="微軟正黑體" panose="020B0604030504040204" pitchFamily="34" charset="-120"/>
              <a:ea typeface="微軟正黑體" panose="020B0604030504040204" pitchFamily="34" charset="-120"/>
              <a:sym typeface="Calibri"/>
            </a:endParaRPr>
          </a:p>
        </p:txBody>
      </p:sp>
      <p:sp>
        <p:nvSpPr>
          <p:cNvPr id="10" name="Content Placeholder 6">
            <a:extLst>
              <a:ext uri="{FF2B5EF4-FFF2-40B4-BE49-F238E27FC236}">
                <a16:creationId xmlns:a16="http://schemas.microsoft.com/office/drawing/2014/main" id="{1FDAFA96-0FDC-C347-91D6-7E81DB25D7A5}"/>
              </a:ext>
            </a:extLst>
          </p:cNvPr>
          <p:cNvSpPr txBox="1">
            <a:spLocks/>
          </p:cNvSpPr>
          <p:nvPr/>
        </p:nvSpPr>
        <p:spPr>
          <a:xfrm>
            <a:off x="506566" y="1674069"/>
            <a:ext cx="5393242" cy="348385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377">
              <a:buNone/>
              <a:defRPr/>
            </a:pPr>
            <a:r>
              <a:rPr lang="en-US" sz="2400" b="1" dirty="0">
                <a:solidFill>
                  <a:prstClr val="black"/>
                </a:solidFill>
                <a:ea typeface="微軟正黑體" panose="020B0604030504040204" pitchFamily="34" charset="-120"/>
                <a:sym typeface="Calibri"/>
              </a:rPr>
              <a:t>SHOP </a:t>
            </a:r>
            <a:r>
              <a:rPr lang="en-US" sz="2400" b="1" dirty="0" smtClean="0">
                <a:solidFill>
                  <a:prstClr val="black"/>
                </a:solidFill>
                <a:ea typeface="微軟正黑體" panose="020B0604030504040204" pitchFamily="34" charset="-120"/>
                <a:sym typeface="Calibri"/>
              </a:rPr>
              <a:t>LOCAL</a:t>
            </a:r>
            <a:r>
              <a:rPr lang="zh-TW" altLang="en-US" sz="2400" b="1" dirty="0" smtClean="0">
                <a:solidFill>
                  <a:prstClr val="black"/>
                </a:solidFill>
                <a:ea typeface="微軟正黑體" panose="020B0604030504040204" pitchFamily="34" charset="-120"/>
                <a:sym typeface="Calibri"/>
              </a:rPr>
              <a:t> 實體夥伴商店</a:t>
            </a:r>
            <a:endParaRPr lang="en-US" sz="2400" b="1" dirty="0">
              <a:solidFill>
                <a:prstClr val="black"/>
              </a:solidFill>
              <a:ea typeface="微軟正黑體" panose="020B0604030504040204" pitchFamily="34" charset="-120"/>
              <a:sym typeface="Calibri"/>
            </a:endParaRPr>
          </a:p>
          <a:p>
            <a:pPr marL="0" indent="0" defTabSz="914377">
              <a:buNone/>
              <a:defRPr/>
            </a:pPr>
            <a:r>
              <a:rPr lang="zh-TW" altLang="en-US" sz="2400" dirty="0" smtClean="0">
                <a:solidFill>
                  <a:prstClr val="black"/>
                </a:solidFill>
                <a:ea typeface="微軟正黑體" panose="020B0604030504040204" pitchFamily="34" charset="-120"/>
                <a:sym typeface="Calibri"/>
              </a:rPr>
              <a:t>為您的實體商店，導入更多來客量</a:t>
            </a:r>
            <a:endParaRPr lang="en-US" sz="2400" dirty="0">
              <a:solidFill>
                <a:prstClr val="black"/>
              </a:solidFill>
              <a:ea typeface="微軟正黑體" panose="020B0604030504040204" pitchFamily="34" charset="-120"/>
              <a:sym typeface="Calibri"/>
            </a:endParaRPr>
          </a:p>
          <a:p>
            <a:pPr marL="0" indent="0" defTabSz="914377">
              <a:buNone/>
              <a:defRPr/>
            </a:pPr>
            <a:endParaRPr lang="en-US" sz="2400" dirty="0">
              <a:solidFill>
                <a:prstClr val="black"/>
              </a:solidFill>
              <a:ea typeface="微軟正黑體" panose="020B0604030504040204" pitchFamily="34" charset="-120"/>
              <a:sym typeface="Calibri"/>
            </a:endParaRPr>
          </a:p>
          <a:p>
            <a:pPr marL="0" indent="0" defTabSz="914377">
              <a:buNone/>
              <a:defRPr/>
            </a:pPr>
            <a:r>
              <a:rPr lang="en-US" sz="2400" b="1" dirty="0" smtClean="0">
                <a:solidFill>
                  <a:prstClr val="black"/>
                </a:solidFill>
                <a:ea typeface="微軟正黑體" panose="020B0604030504040204" pitchFamily="34" charset="-120"/>
                <a:sym typeface="Calibri"/>
              </a:rPr>
              <a:t>TW.SHOP.COM </a:t>
            </a:r>
            <a:r>
              <a:rPr lang="zh-TW" altLang="en-US" sz="2400" b="1" dirty="0" smtClean="0">
                <a:solidFill>
                  <a:prstClr val="black"/>
                </a:solidFill>
                <a:ea typeface="微軟正黑體" panose="020B0604030504040204" pitchFamily="34" charset="-120"/>
                <a:sym typeface="Calibri"/>
              </a:rPr>
              <a:t>夥伴商店</a:t>
            </a:r>
            <a:endParaRPr lang="en-US" sz="2400" b="1" dirty="0">
              <a:solidFill>
                <a:prstClr val="black"/>
              </a:solidFill>
              <a:ea typeface="微軟正黑體" panose="020B0604030504040204" pitchFamily="34" charset="-120"/>
              <a:sym typeface="Calibri"/>
            </a:endParaRPr>
          </a:p>
          <a:p>
            <a:pPr marL="0" indent="0" defTabSz="914377">
              <a:buNone/>
              <a:defRPr/>
            </a:pPr>
            <a:r>
              <a:rPr lang="zh-TW" altLang="en-US" sz="2400" dirty="0">
                <a:solidFill>
                  <a:prstClr val="black"/>
                </a:solidFill>
                <a:ea typeface="微軟正黑體" panose="020B0604030504040204" pitchFamily="34" charset="-120"/>
                <a:sym typeface="Calibri"/>
              </a:rPr>
              <a:t>透過</a:t>
            </a:r>
            <a:r>
              <a:rPr lang="en-US" altLang="zh-TW" sz="2400" dirty="0">
                <a:solidFill>
                  <a:prstClr val="black"/>
                </a:solidFill>
                <a:ea typeface="微軟正黑體" panose="020B0604030504040204" pitchFamily="34" charset="-120"/>
                <a:sym typeface="Calibri"/>
              </a:rPr>
              <a:t>SHOP.COM</a:t>
            </a:r>
            <a:r>
              <a:rPr lang="zh-TW" altLang="en-US" sz="2400" dirty="0">
                <a:solidFill>
                  <a:prstClr val="black"/>
                </a:solidFill>
                <a:ea typeface="微軟正黑體" panose="020B0604030504040204" pitchFamily="34" charset="-120"/>
                <a:sym typeface="Calibri"/>
              </a:rPr>
              <a:t>的顧客及其數十萬名獨立超</a:t>
            </a:r>
            <a:r>
              <a:rPr lang="zh-TW" altLang="en-US" sz="2400" dirty="0" smtClean="0">
                <a:solidFill>
                  <a:prstClr val="black"/>
                </a:solidFill>
                <a:ea typeface="微軟正黑體" panose="020B0604030504040204" pitchFamily="34" charset="-120"/>
                <a:sym typeface="Calibri"/>
              </a:rPr>
              <a:t>連鎖</a:t>
            </a:r>
            <a:r>
              <a:rPr lang="en-US" altLang="zh-TW" sz="2400" baseline="30000" dirty="0" smtClean="0">
                <a:solidFill>
                  <a:prstClr val="black"/>
                </a:solidFill>
                <a:ea typeface="微軟正黑體" panose="020B0604030504040204" pitchFamily="34" charset="-120"/>
                <a:sym typeface="Calibri"/>
              </a:rPr>
              <a:t>®</a:t>
            </a:r>
            <a:r>
              <a:rPr lang="zh-TW" altLang="en-US" sz="2400" dirty="0" smtClean="0">
                <a:solidFill>
                  <a:prstClr val="black"/>
                </a:solidFill>
                <a:ea typeface="微軟正黑體" panose="020B0604030504040204" pitchFamily="34" charset="-120"/>
                <a:sym typeface="Calibri"/>
              </a:rPr>
              <a:t>店主</a:t>
            </a:r>
            <a:r>
              <a:rPr lang="zh-TW" altLang="en-US" sz="2400" dirty="0">
                <a:solidFill>
                  <a:prstClr val="black"/>
                </a:solidFill>
                <a:ea typeface="微軟正黑體" panose="020B0604030504040204" pitchFamily="34" charset="-120"/>
                <a:sym typeface="Calibri"/>
              </a:rPr>
              <a:t>的人際網絡增加曝光度，觸及您在當地的新顧客以增加營業額與成交量</a:t>
            </a:r>
            <a:endParaRPr lang="en-US" sz="2400" b="1" dirty="0">
              <a:solidFill>
                <a:prstClr val="black"/>
              </a:solidFill>
              <a:ea typeface="微軟正黑體" panose="020B0604030504040204" pitchFamily="34" charset="-120"/>
              <a:sym typeface="Calibri"/>
            </a:endParaRPr>
          </a:p>
        </p:txBody>
      </p:sp>
      <p:sp>
        <p:nvSpPr>
          <p:cNvPr id="18" name="TextBox 17">
            <a:extLst>
              <a:ext uri="{FF2B5EF4-FFF2-40B4-BE49-F238E27FC236}">
                <a16:creationId xmlns:a16="http://schemas.microsoft.com/office/drawing/2014/main" id="{4BC971E9-CDFD-884D-8585-C40F9886627E}"/>
              </a:ext>
            </a:extLst>
          </p:cNvPr>
          <p:cNvSpPr txBox="1"/>
          <p:nvPr/>
        </p:nvSpPr>
        <p:spPr>
          <a:xfrm>
            <a:off x="6091494" y="4692355"/>
            <a:ext cx="6005532" cy="1569660"/>
          </a:xfrm>
          <a:prstGeom prst="rect">
            <a:avLst/>
          </a:prstGeom>
          <a:noFill/>
        </p:spPr>
        <p:txBody>
          <a:bodyPr wrap="square" rtlCol="0">
            <a:spAutoFit/>
          </a:bodyPr>
          <a:lstStyle/>
          <a:p>
            <a:pPr defTabSz="914377">
              <a:defRPr/>
            </a:pPr>
            <a:r>
              <a:rPr lang="zh-TW" altLang="en-US" sz="2400" b="1" dirty="0" smtClean="0">
                <a:solidFill>
                  <a:srgbClr val="DD7869"/>
                </a:solidFill>
                <a:latin typeface="微軟正黑體" panose="020B0604030504040204" pitchFamily="34" charset="-120"/>
                <a:ea typeface="微軟正黑體" panose="020B0604030504040204" pitchFamily="34" charset="-120"/>
                <a:sym typeface="Calibri"/>
              </a:rPr>
              <a:t>挑戰</a:t>
            </a:r>
            <a:r>
              <a:rPr lang="en-US" sz="2400" b="1" dirty="0" smtClean="0">
                <a:solidFill>
                  <a:srgbClr val="DD7869"/>
                </a:solidFill>
                <a:latin typeface="微軟正黑體" panose="020B0604030504040204" pitchFamily="34" charset="-120"/>
                <a:ea typeface="微軟正黑體" panose="020B0604030504040204" pitchFamily="34" charset="-120"/>
                <a:sym typeface="Calibri"/>
              </a:rPr>
              <a:t>:</a:t>
            </a:r>
            <a:endParaRPr lang="en-US" sz="2400" b="1" dirty="0">
              <a:solidFill>
                <a:srgbClr val="DD7869"/>
              </a:solidFill>
              <a:latin typeface="微軟正黑體" panose="020B0604030504040204" pitchFamily="34" charset="-120"/>
              <a:ea typeface="微軟正黑體" panose="020B0604030504040204" pitchFamily="34" charset="-120"/>
              <a:sym typeface="Calibri"/>
            </a:endParaRPr>
          </a:p>
          <a:p>
            <a:pPr defTabSz="914377">
              <a:defRPr/>
            </a:pPr>
            <a:r>
              <a:rPr lang="zh-TW" altLang="en-US" sz="2400" dirty="0" smtClean="0">
                <a:solidFill>
                  <a:prstClr val="black"/>
                </a:solidFill>
                <a:latin typeface="微軟正黑體" panose="020B0604030504040204" pitchFamily="34" charset="-120"/>
                <a:ea typeface="微軟正黑體" panose="020B0604030504040204" pitchFamily="34" charset="-120"/>
                <a:sym typeface="Calibri"/>
              </a:rPr>
              <a:t>您在尋找更多</a:t>
            </a:r>
            <a:r>
              <a:rPr lang="en-US" altLang="zh-TW" sz="2400" dirty="0" smtClean="0">
                <a:solidFill>
                  <a:prstClr val="black"/>
                </a:solidFill>
                <a:latin typeface="微軟正黑體" panose="020B0604030504040204" pitchFamily="34" charset="-120"/>
                <a:ea typeface="微軟正黑體" panose="020B0604030504040204" pitchFamily="34" charset="-120"/>
                <a:sym typeface="Calibri"/>
              </a:rPr>
              <a:t>”</a:t>
            </a:r>
            <a:r>
              <a:rPr lang="zh-TW" altLang="en-US" sz="2400" dirty="0" smtClean="0">
                <a:solidFill>
                  <a:prstClr val="black"/>
                </a:solidFill>
                <a:latin typeface="微軟正黑體" panose="020B0604030504040204" pitchFamily="34" charset="-120"/>
                <a:ea typeface="微軟正黑體" panose="020B0604030504040204" pitchFamily="34" charset="-120"/>
                <a:sym typeface="Calibri"/>
              </a:rPr>
              <a:t>客流量</a:t>
            </a:r>
            <a:r>
              <a:rPr lang="en-US" altLang="zh-TW" sz="2400" dirty="0" smtClean="0">
                <a:solidFill>
                  <a:prstClr val="black"/>
                </a:solidFill>
                <a:latin typeface="微軟正黑體" panose="020B0604030504040204" pitchFamily="34" charset="-120"/>
                <a:ea typeface="微軟正黑體" panose="020B0604030504040204" pitchFamily="34" charset="-120"/>
                <a:sym typeface="Calibri"/>
              </a:rPr>
              <a:t>“?</a:t>
            </a:r>
          </a:p>
          <a:p>
            <a:pPr defTabSz="914377">
              <a:defRPr/>
            </a:pPr>
            <a:r>
              <a:rPr lang="zh-TW" altLang="en-US" sz="2400" dirty="0" smtClean="0">
                <a:solidFill>
                  <a:prstClr val="black"/>
                </a:solidFill>
                <a:latin typeface="微軟正黑體" panose="020B0604030504040204" pitchFamily="34" charset="-120"/>
                <a:ea typeface="微軟正黑體" panose="020B0604030504040204" pitchFamily="34" charset="-120"/>
                <a:sym typeface="Calibri"/>
              </a:rPr>
              <a:t>您在尋找更多線上流量</a:t>
            </a:r>
            <a:r>
              <a:rPr lang="en-US" sz="2400" dirty="0" smtClean="0">
                <a:solidFill>
                  <a:prstClr val="black"/>
                </a:solidFill>
                <a:latin typeface="微軟正黑體" panose="020B0604030504040204" pitchFamily="34" charset="-120"/>
                <a:ea typeface="微軟正黑體" panose="020B0604030504040204" pitchFamily="34" charset="-120"/>
                <a:sym typeface="Calibri"/>
              </a:rPr>
              <a:t>?</a:t>
            </a:r>
            <a:endParaRPr lang="en-US" sz="2400" dirty="0">
              <a:solidFill>
                <a:prstClr val="black"/>
              </a:solidFill>
              <a:latin typeface="微軟正黑體" panose="020B0604030504040204" pitchFamily="34" charset="-120"/>
              <a:ea typeface="微軟正黑體" panose="020B0604030504040204" pitchFamily="34" charset="-120"/>
              <a:sym typeface="Calibri"/>
            </a:endParaRPr>
          </a:p>
          <a:p>
            <a:pPr defTabSz="914377">
              <a:defRPr/>
            </a:pPr>
            <a:r>
              <a:rPr lang="zh-TW" altLang="en-US" sz="2400" dirty="0">
                <a:solidFill>
                  <a:prstClr val="black"/>
                </a:solidFill>
                <a:latin typeface="微軟正黑體" panose="020B0604030504040204" pitchFamily="34" charset="-120"/>
                <a:ea typeface="微軟正黑體" panose="020B0604030504040204" pitchFamily="34" charset="-120"/>
                <a:sym typeface="Calibri"/>
              </a:rPr>
              <a:t>您在尋找額外的收入來源</a:t>
            </a:r>
            <a:r>
              <a:rPr lang="zh-TW" altLang="en-US" sz="2400" dirty="0" smtClean="0">
                <a:solidFill>
                  <a:prstClr val="black"/>
                </a:solidFill>
                <a:latin typeface="微軟正黑體" panose="020B0604030504040204" pitchFamily="34" charset="-120"/>
                <a:ea typeface="微軟正黑體" panose="020B0604030504040204" pitchFamily="34" charset="-120"/>
                <a:sym typeface="Calibri"/>
              </a:rPr>
              <a:t>嗎</a:t>
            </a:r>
            <a:r>
              <a:rPr lang="en-US" altLang="zh-TW" sz="2400" dirty="0">
                <a:solidFill>
                  <a:prstClr val="black"/>
                </a:solidFill>
                <a:latin typeface="微軟正黑體" panose="020B0604030504040204" pitchFamily="34" charset="-120"/>
                <a:ea typeface="微軟正黑體" panose="020B0604030504040204" pitchFamily="34" charset="-120"/>
                <a:sym typeface="Calibri"/>
              </a:rPr>
              <a:t>?</a:t>
            </a:r>
            <a:endParaRPr lang="en-US" sz="2400" dirty="0">
              <a:solidFill>
                <a:prstClr val="black"/>
              </a:solidFill>
              <a:latin typeface="微軟正黑體" panose="020B0604030504040204" pitchFamily="34" charset="-120"/>
              <a:ea typeface="微軟正黑體" panose="020B0604030504040204" pitchFamily="34" charset="-120"/>
              <a:sym typeface="Calibri"/>
            </a:endParaRPr>
          </a:p>
        </p:txBody>
      </p:sp>
    </p:spTree>
    <p:extLst>
      <p:ext uri="{BB962C8B-B14F-4D97-AF65-F5344CB8AC3E}">
        <p14:creationId xmlns:p14="http://schemas.microsoft.com/office/powerpoint/2010/main" val="9951699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3505200"/>
          </a:xfrm>
          <a:prstGeom prst="rect">
            <a:avLst/>
          </a:prstGeom>
        </p:spPr>
      </p:pic>
      <p:sp>
        <p:nvSpPr>
          <p:cNvPr id="7" name="Rectangle 6"/>
          <p:cNvSpPr/>
          <p:nvPr/>
        </p:nvSpPr>
        <p:spPr>
          <a:xfrm>
            <a:off x="279400" y="3505201"/>
            <a:ext cx="6826251" cy="748795"/>
          </a:xfrm>
          <a:prstGeom prst="rect">
            <a:avLst/>
          </a:prstGeom>
        </p:spPr>
        <p:txBody>
          <a:bodyPr wrap="square">
            <a:spAutoFit/>
          </a:bodyPr>
          <a:lstStyle/>
          <a:p>
            <a:pPr defTabSz="609585"/>
            <a:r>
              <a:rPr lang="zh-TW" altLang="en-US" sz="2133" b="1" dirty="0">
                <a:solidFill>
                  <a:srgbClr val="57585A"/>
                </a:solidFill>
                <a:ea typeface="微軟正黑體" panose="020B0604030504040204" pitchFamily="34" charset="-120"/>
                <a:cs typeface="Calibri" charset="0"/>
              </a:rPr>
              <a:t>您有事業上的花費嗎</a:t>
            </a:r>
            <a:r>
              <a:rPr lang="en-US" altLang="zh-TW" sz="2133" b="1" dirty="0">
                <a:solidFill>
                  <a:srgbClr val="57585A"/>
                </a:solidFill>
                <a:ea typeface="微軟正黑體" panose="020B0604030504040204" pitchFamily="34" charset="-120"/>
                <a:cs typeface="Calibri" charset="0"/>
              </a:rPr>
              <a:t>?</a:t>
            </a:r>
            <a:endParaRPr lang="en-US" sz="2133" b="1" dirty="0">
              <a:solidFill>
                <a:srgbClr val="57585A"/>
              </a:solidFill>
              <a:ea typeface="微軟正黑體" panose="020B0604030504040204" pitchFamily="34" charset="-120"/>
              <a:cs typeface="Calibri" charset="0"/>
            </a:endParaRPr>
          </a:p>
          <a:p>
            <a:pPr defTabSz="609585"/>
            <a:endParaRPr lang="en-US" sz="2133" b="1" dirty="0">
              <a:solidFill>
                <a:prstClr val="black"/>
              </a:solidFill>
              <a:ea typeface="微軟正黑體" panose="020B0604030504040204" pitchFamily="34" charset="-120"/>
              <a:cs typeface="Calibri" charset="0"/>
            </a:endParaRPr>
          </a:p>
        </p:txBody>
      </p:sp>
      <p:sp>
        <p:nvSpPr>
          <p:cNvPr id="4" name="TextBox 3"/>
          <p:cNvSpPr txBox="1"/>
          <p:nvPr/>
        </p:nvSpPr>
        <p:spPr>
          <a:xfrm>
            <a:off x="279400" y="3950025"/>
            <a:ext cx="10637520" cy="1569660"/>
          </a:xfrm>
          <a:prstGeom prst="rect">
            <a:avLst/>
          </a:prstGeom>
          <a:noFill/>
        </p:spPr>
        <p:txBody>
          <a:bodyPr wrap="square" rtlCol="0">
            <a:spAutoFit/>
          </a:bodyPr>
          <a:lstStyle/>
          <a:p>
            <a:pPr defTabSz="609585"/>
            <a:r>
              <a:rPr lang="zh-TW" altLang="en-US" sz="2400" b="1" dirty="0">
                <a:solidFill>
                  <a:prstClr val="black">
                    <a:lumMod val="75000"/>
                    <a:lumOff val="25000"/>
                  </a:prstClr>
                </a:solidFill>
                <a:ea typeface="微軟正黑體" panose="020B0604030504040204" pitchFamily="34" charset="-120"/>
              </a:rPr>
              <a:t>如果可以讓您節省開支並賺取現金回饋呢</a:t>
            </a:r>
            <a:r>
              <a:rPr lang="en-US" altLang="zh-TW" sz="2400" b="1" dirty="0">
                <a:solidFill>
                  <a:prstClr val="black">
                    <a:lumMod val="75000"/>
                    <a:lumOff val="25000"/>
                  </a:prstClr>
                </a:solidFill>
                <a:ea typeface="微軟正黑體" panose="020B0604030504040204" pitchFamily="34" charset="-120"/>
              </a:rPr>
              <a:t>?</a:t>
            </a:r>
          </a:p>
          <a:p>
            <a:pPr defTabSz="609585"/>
            <a:endParaRPr lang="en-US" sz="2400" b="1" dirty="0">
              <a:solidFill>
                <a:prstClr val="black">
                  <a:lumMod val="75000"/>
                  <a:lumOff val="25000"/>
                </a:prstClr>
              </a:solidFill>
              <a:ea typeface="微軟正黑體" panose="020B0604030504040204" pitchFamily="34" charset="-120"/>
            </a:endParaRPr>
          </a:p>
          <a:p>
            <a:pPr defTabSz="609585"/>
            <a:r>
              <a:rPr lang="zh-TW" altLang="en-US" sz="2400" dirty="0">
                <a:solidFill>
                  <a:prstClr val="black">
                    <a:lumMod val="75000"/>
                    <a:lumOff val="25000"/>
                  </a:prstClr>
                </a:solidFill>
                <a:ea typeface="微軟正黑體" panose="020B0604030504040204" pitchFamily="34" charset="-120"/>
              </a:rPr>
              <a:t>花點時間完成事業花費評量表，同時讓我們向您展示，在您最喜愛的商店購物時，您可以如何轉換事業開支為收入</a:t>
            </a:r>
            <a:r>
              <a:rPr lang="en-US" altLang="zh-TW" sz="2400" dirty="0">
                <a:solidFill>
                  <a:prstClr val="black">
                    <a:lumMod val="75000"/>
                    <a:lumOff val="25000"/>
                  </a:prstClr>
                </a:solidFill>
                <a:ea typeface="微軟正黑體" panose="020B0604030504040204" pitchFamily="34" charset="-120"/>
              </a:rPr>
              <a:t>!</a:t>
            </a:r>
            <a:r>
              <a:rPr lang="en-US" sz="2400" dirty="0">
                <a:solidFill>
                  <a:prstClr val="black">
                    <a:lumMod val="75000"/>
                    <a:lumOff val="25000"/>
                  </a:prstClr>
                </a:solidFill>
                <a:ea typeface="微軟正黑體" panose="020B0604030504040204" pitchFamily="34" charset="-120"/>
              </a:rPr>
              <a:t> </a:t>
            </a:r>
            <a:endParaRPr lang="en-US" sz="2400" b="1" dirty="0">
              <a:solidFill>
                <a:prstClr val="black">
                  <a:lumMod val="75000"/>
                  <a:lumOff val="25000"/>
                </a:prstClr>
              </a:solidFill>
              <a:ea typeface="微軟正黑體" panose="020B0604030504040204" pitchFamily="34" charset="-120"/>
            </a:endParaRPr>
          </a:p>
        </p:txBody>
      </p:sp>
    </p:spTree>
    <p:extLst>
      <p:ext uri="{BB962C8B-B14F-4D97-AF65-F5344CB8AC3E}">
        <p14:creationId xmlns:p14="http://schemas.microsoft.com/office/powerpoint/2010/main" val="4926450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1593" y="381001"/>
            <a:ext cx="7612993" cy="913007"/>
          </a:xfrm>
          <a:prstGeom prst="rect">
            <a:avLst/>
          </a:prstGeom>
          <a:noFill/>
        </p:spPr>
        <p:txBody>
          <a:bodyPr wrap="square" rtlCol="0">
            <a:spAutoFit/>
          </a:bodyPr>
          <a:lstStyle/>
          <a:p>
            <a:pPr algn="ctr" defTabSz="609363" hangingPunct="0">
              <a:defRPr/>
            </a:pPr>
            <a:r>
              <a:rPr lang="zh-TW" altLang="en-US" sz="5333" b="1" kern="0" dirty="0" smtClean="0">
                <a:solidFill>
                  <a:srgbClr val="00B0F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Calibri"/>
              </a:rPr>
              <a:t>您的下一步</a:t>
            </a:r>
            <a:endParaRPr lang="en-US" sz="5333" kern="0" dirty="0">
              <a:solidFill>
                <a:srgbClr val="0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sym typeface="Calibri"/>
            </a:endParaRPr>
          </a:p>
        </p:txBody>
      </p:sp>
      <p:sp>
        <p:nvSpPr>
          <p:cNvPr id="7" name="Rectangle 6"/>
          <p:cNvSpPr/>
          <p:nvPr/>
        </p:nvSpPr>
        <p:spPr>
          <a:xfrm>
            <a:off x="4847303" y="1826309"/>
            <a:ext cx="7079227" cy="872098"/>
          </a:xfrm>
          <a:prstGeom prst="rect">
            <a:avLst/>
          </a:prstGeom>
          <a:ln>
            <a:solidFill>
              <a:schemeClr val="bg1">
                <a:lumMod val="95000"/>
              </a:schemeClr>
            </a:solidFill>
          </a:ln>
        </p:spPr>
        <p:txBody>
          <a:bodyPr wrap="square">
            <a:spAutoFit/>
          </a:bodyPr>
          <a:lstStyle/>
          <a:p>
            <a:pPr algn="ctr" defTabSz="1219170" hangingPunct="0">
              <a:spcAft>
                <a:spcPts val="800"/>
              </a:spcAft>
              <a:defRPr/>
            </a:pPr>
            <a:r>
              <a:rPr lang="zh-TW" altLang="en-US" sz="2667" b="1" kern="0" dirty="0" smtClean="0">
                <a:solidFill>
                  <a:srgbClr val="00B0F0"/>
                </a:solidFill>
                <a:latin typeface="微軟正黑體" panose="020B0604030504040204" pitchFamily="34" charset="-120"/>
                <a:ea typeface="微軟正黑體" panose="020B0604030504040204" pitchFamily="34" charset="-120"/>
                <a:sym typeface="Calibri"/>
              </a:rPr>
              <a:t>發展您的線上行銷策略</a:t>
            </a:r>
            <a:r>
              <a:rPr lang="en-US" sz="2400" b="1" kern="0" dirty="0">
                <a:solidFill>
                  <a:srgbClr val="00B0F0"/>
                </a:solidFill>
                <a:latin typeface="微軟正黑體" panose="020B0604030504040204" pitchFamily="34" charset="-120"/>
                <a:ea typeface="微軟正黑體" panose="020B0604030504040204" pitchFamily="34" charset="-120"/>
                <a:sym typeface="Calibri"/>
              </a:rPr>
              <a:t/>
            </a:r>
            <a:br>
              <a:rPr lang="en-US" sz="2400" b="1" kern="0" dirty="0">
                <a:solidFill>
                  <a:srgbClr val="00B0F0"/>
                </a:solidFill>
                <a:latin typeface="微軟正黑體" panose="020B0604030504040204" pitchFamily="34" charset="-120"/>
                <a:ea typeface="微軟正黑體" panose="020B0604030504040204" pitchFamily="34" charset="-120"/>
                <a:sym typeface="Calibri"/>
              </a:rPr>
            </a:br>
            <a:r>
              <a:rPr lang="zh-TW" altLang="en-US" sz="2400" b="1" kern="0" dirty="0" smtClean="0">
                <a:solidFill>
                  <a:prstClr val="black">
                    <a:lumMod val="85000"/>
                    <a:lumOff val="15000"/>
                  </a:prstClr>
                </a:solidFill>
                <a:latin typeface="微軟正黑體" panose="020B0604030504040204" pitchFamily="34" charset="-120"/>
                <a:ea typeface="微軟正黑體" panose="020B0604030504040204" pitchFamily="34" charset="-120"/>
                <a:sym typeface="Calibri"/>
              </a:rPr>
              <a:t>檢視我們提供的資訊</a:t>
            </a:r>
            <a:endParaRPr lang="en-US" sz="2400" b="1" kern="0" dirty="0">
              <a:solidFill>
                <a:prstClr val="black">
                  <a:lumMod val="85000"/>
                  <a:lumOff val="15000"/>
                </a:prstClr>
              </a:solidFill>
              <a:latin typeface="微軟正黑體" panose="020B0604030504040204" pitchFamily="34" charset="-120"/>
              <a:ea typeface="微軟正黑體" panose="020B0604030504040204" pitchFamily="34" charset="-120"/>
              <a:sym typeface="Calibri"/>
            </a:endParaRPr>
          </a:p>
        </p:txBody>
      </p:sp>
      <p:sp>
        <p:nvSpPr>
          <p:cNvPr id="9" name="Rectangle 8"/>
          <p:cNvSpPr/>
          <p:nvPr/>
        </p:nvSpPr>
        <p:spPr>
          <a:xfrm>
            <a:off x="4847304" y="3331019"/>
            <a:ext cx="7079225" cy="1241430"/>
          </a:xfrm>
          <a:prstGeom prst="rect">
            <a:avLst/>
          </a:prstGeom>
          <a:ln>
            <a:solidFill>
              <a:schemeClr val="bg1">
                <a:lumMod val="95000"/>
              </a:schemeClr>
            </a:solidFill>
          </a:ln>
        </p:spPr>
        <p:txBody>
          <a:bodyPr wrap="square">
            <a:spAutoFit/>
          </a:bodyPr>
          <a:lstStyle/>
          <a:p>
            <a:pPr algn="ctr" defTabSz="609363" hangingPunct="0">
              <a:defRPr/>
            </a:pPr>
            <a:r>
              <a:rPr lang="zh-TW" altLang="en-US" sz="2667" b="1" kern="0" dirty="0" smtClean="0">
                <a:solidFill>
                  <a:srgbClr val="00B0F0"/>
                </a:solidFill>
                <a:latin typeface="微軟正黑體" panose="020B0604030504040204" pitchFamily="34" charset="-120"/>
                <a:ea typeface="微軟正黑體" panose="020B0604030504040204" pitchFamily="34" charset="-120"/>
                <a:sym typeface="Calibri"/>
              </a:rPr>
              <a:t>預約跟進</a:t>
            </a:r>
            <a:r>
              <a:rPr lang="en-US" sz="2400" b="1" kern="0" dirty="0" smtClean="0">
                <a:solidFill>
                  <a:srgbClr val="00B0F0"/>
                </a:solidFill>
                <a:latin typeface="微軟正黑體" panose="020B0604030504040204" pitchFamily="34" charset="-120"/>
                <a:ea typeface="微軟正黑體" panose="020B0604030504040204" pitchFamily="34" charset="-120"/>
                <a:sym typeface="Calibri"/>
              </a:rPr>
              <a:t/>
            </a:r>
            <a:br>
              <a:rPr lang="en-US" sz="2400" b="1" kern="0" dirty="0" smtClean="0">
                <a:solidFill>
                  <a:srgbClr val="00B0F0"/>
                </a:solidFill>
                <a:latin typeface="微軟正黑體" panose="020B0604030504040204" pitchFamily="34" charset="-120"/>
                <a:ea typeface="微軟正黑體" panose="020B0604030504040204" pitchFamily="34" charset="-120"/>
                <a:sym typeface="Calibri"/>
              </a:rPr>
            </a:br>
            <a:r>
              <a:rPr lang="zh-TW" altLang="en-US" sz="2400" b="1" kern="0" dirty="0" smtClean="0">
                <a:ln w="3175">
                  <a:noFill/>
                </a:ln>
                <a:solidFill>
                  <a:srgbClr val="000000"/>
                </a:solidFill>
                <a:latin typeface="微軟正黑體" panose="020B0604030504040204" pitchFamily="34" charset="-120"/>
                <a:ea typeface="微軟正黑體" panose="020B0604030504040204" pitchFamily="34" charset="-120"/>
                <a:cs typeface="Helvetica Regular" charset="0"/>
                <a:sym typeface="Calibri"/>
              </a:rPr>
              <a:t>與我們的產品專員預約會談</a:t>
            </a:r>
            <a:endParaRPr lang="en-US" altLang="zh-TW" sz="2400" b="1" kern="0" dirty="0" smtClean="0">
              <a:ln w="3175">
                <a:noFill/>
              </a:ln>
              <a:solidFill>
                <a:srgbClr val="000000"/>
              </a:solidFill>
              <a:latin typeface="微軟正黑體" panose="020B0604030504040204" pitchFamily="34" charset="-120"/>
              <a:ea typeface="微軟正黑體" panose="020B0604030504040204" pitchFamily="34" charset="-120"/>
              <a:cs typeface="Helvetica Regular" charset="0"/>
              <a:sym typeface="Calibri"/>
            </a:endParaRPr>
          </a:p>
          <a:p>
            <a:pPr algn="ctr" defTabSz="609363" hangingPunct="0">
              <a:defRPr/>
            </a:pPr>
            <a:r>
              <a:rPr lang="zh-TW" altLang="en-US" sz="2400" b="1" kern="0" dirty="0" smtClean="0">
                <a:ln w="3175">
                  <a:noFill/>
                </a:ln>
                <a:solidFill>
                  <a:srgbClr val="000000"/>
                </a:solidFill>
                <a:latin typeface="微軟正黑體" panose="020B0604030504040204" pitchFamily="34" charset="-120"/>
                <a:ea typeface="微軟正黑體" panose="020B0604030504040204" pitchFamily="34" charset="-120"/>
                <a:cs typeface="Helvetica Regular" charset="0"/>
                <a:sym typeface="Calibri"/>
              </a:rPr>
              <a:t>聊一聊您的問題</a:t>
            </a:r>
            <a:endParaRPr lang="en-US" sz="2400" b="1" kern="0" dirty="0">
              <a:ln w="3175">
                <a:noFill/>
              </a:ln>
              <a:solidFill>
                <a:srgbClr val="000000"/>
              </a:solidFill>
              <a:latin typeface="微軟正黑體" panose="020B0604030504040204" pitchFamily="34" charset="-120"/>
              <a:ea typeface="微軟正黑體" panose="020B0604030504040204" pitchFamily="34" charset="-120"/>
              <a:cs typeface="Helvetica Regular" charset="0"/>
              <a:sym typeface="Calibri"/>
            </a:endParaRPr>
          </a:p>
        </p:txBody>
      </p:sp>
      <p:sp>
        <p:nvSpPr>
          <p:cNvPr id="10" name="Rectangle 9"/>
          <p:cNvSpPr/>
          <p:nvPr/>
        </p:nvSpPr>
        <p:spPr>
          <a:xfrm>
            <a:off x="4847304" y="5042656"/>
            <a:ext cx="7079224" cy="974690"/>
          </a:xfrm>
          <a:prstGeom prst="rect">
            <a:avLst/>
          </a:prstGeom>
          <a:ln>
            <a:solidFill>
              <a:schemeClr val="bg1">
                <a:lumMod val="95000"/>
              </a:schemeClr>
            </a:solidFill>
          </a:ln>
        </p:spPr>
        <p:txBody>
          <a:bodyPr wrap="square">
            <a:spAutoFit/>
          </a:bodyPr>
          <a:lstStyle/>
          <a:p>
            <a:pPr algn="ctr" defTabSz="1219170" hangingPunct="0">
              <a:spcAft>
                <a:spcPts val="800"/>
              </a:spcAft>
              <a:defRPr/>
            </a:pPr>
            <a:r>
              <a:rPr lang="zh-TW" altLang="en-US" sz="2667" b="1" kern="0" dirty="0" smtClean="0">
                <a:solidFill>
                  <a:srgbClr val="00B0F0"/>
                </a:solidFill>
                <a:latin typeface="微軟正黑體" panose="020B0604030504040204" pitchFamily="34" charset="-120"/>
                <a:ea typeface="微軟正黑體" panose="020B0604030504040204" pitchFamily="34" charset="-120"/>
                <a:sym typeface="Calibri"/>
              </a:rPr>
              <a:t>建立您的帳戶</a:t>
            </a:r>
            <a:endParaRPr lang="en-US" altLang="zh-TW" sz="2667" b="1" kern="0" dirty="0" smtClean="0">
              <a:solidFill>
                <a:srgbClr val="00B0F0"/>
              </a:solidFill>
              <a:latin typeface="微軟正黑體" panose="020B0604030504040204" pitchFamily="34" charset="-120"/>
              <a:ea typeface="微軟正黑體" panose="020B0604030504040204" pitchFamily="34" charset="-120"/>
              <a:sym typeface="Calibri"/>
            </a:endParaRPr>
          </a:p>
          <a:p>
            <a:pPr algn="ctr" defTabSz="1219170" hangingPunct="0">
              <a:spcAft>
                <a:spcPts val="800"/>
              </a:spcAft>
              <a:defRPr/>
            </a:pPr>
            <a:r>
              <a:rPr lang="zh-TW" altLang="en-US" sz="2400" b="1" kern="0" dirty="0" smtClean="0">
                <a:solidFill>
                  <a:prstClr val="black">
                    <a:lumMod val="85000"/>
                    <a:lumOff val="15000"/>
                  </a:prstClr>
                </a:solidFill>
                <a:latin typeface="微軟正黑體" panose="020B0604030504040204" pitchFamily="34" charset="-120"/>
                <a:ea typeface="微軟正黑體" panose="020B0604030504040204" pitchFamily="34" charset="-120"/>
                <a:sym typeface="Calibri"/>
              </a:rPr>
              <a:t>成為網路中心顧客</a:t>
            </a:r>
            <a:endParaRPr lang="en-US" sz="2400" b="1" kern="0" dirty="0">
              <a:solidFill>
                <a:prstClr val="black">
                  <a:lumMod val="85000"/>
                  <a:lumOff val="15000"/>
                </a:prstClr>
              </a:solidFill>
              <a:latin typeface="微軟正黑體" panose="020B0604030504040204" pitchFamily="34" charset="-120"/>
              <a:ea typeface="微軟正黑體" panose="020B0604030504040204" pitchFamily="34" charset="-120"/>
              <a:sym typeface="Calibri"/>
            </a:endParaRPr>
          </a:p>
        </p:txBody>
      </p:sp>
      <p:grpSp>
        <p:nvGrpSpPr>
          <p:cNvPr id="11" name="Group 10"/>
          <p:cNvGrpSpPr/>
          <p:nvPr/>
        </p:nvGrpSpPr>
        <p:grpSpPr>
          <a:xfrm>
            <a:off x="0" y="0"/>
            <a:ext cx="4571592" cy="6858000"/>
            <a:chOff x="0" y="0"/>
            <a:chExt cx="3428694" cy="514350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3428694" cy="5143500"/>
            </a:xfrm>
            <a:prstGeom prst="rect">
              <a:avLst/>
            </a:prstGeom>
          </p:spPr>
        </p:pic>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t="-2"/>
            <a:stretch/>
          </p:blipFill>
          <p:spPr>
            <a:xfrm>
              <a:off x="586607" y="1640113"/>
              <a:ext cx="2278513" cy="1720307"/>
            </a:xfrm>
            <a:prstGeom prst="rect">
              <a:avLst/>
            </a:prstGeom>
          </p:spPr>
        </p:pic>
      </p:grpSp>
    </p:spTree>
    <p:extLst>
      <p:ext uri="{BB962C8B-B14F-4D97-AF65-F5344CB8AC3E}">
        <p14:creationId xmlns:p14="http://schemas.microsoft.com/office/powerpoint/2010/main" val="42320767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33B282-4C9C-415D-AB62-1933E4048F8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683380" y="704841"/>
            <a:ext cx="8825240" cy="4819939"/>
          </a:xfrm>
          <a:prstGeom prst="rect">
            <a:avLst/>
          </a:prstGeom>
        </p:spPr>
      </p:pic>
    </p:spTree>
    <p:extLst>
      <p:ext uri="{BB962C8B-B14F-4D97-AF65-F5344CB8AC3E}">
        <p14:creationId xmlns:p14="http://schemas.microsoft.com/office/powerpoint/2010/main" val="6685669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b="15388"/>
          <a:stretch/>
        </p:blipFill>
        <p:spPr>
          <a:xfrm>
            <a:off x="19241" y="-19242"/>
            <a:ext cx="12192000" cy="6877244"/>
          </a:xfrm>
          <a:prstGeom prst="rect">
            <a:avLst/>
          </a:prstGeom>
        </p:spPr>
      </p:pic>
      <p:sp>
        <p:nvSpPr>
          <p:cNvPr id="11" name="Rectangle 10"/>
          <p:cNvSpPr/>
          <p:nvPr/>
        </p:nvSpPr>
        <p:spPr>
          <a:xfrm>
            <a:off x="8088271" y="3897781"/>
            <a:ext cx="4122971" cy="817963"/>
          </a:xfrm>
          <a:prstGeom prst="rect">
            <a:avLst/>
          </a:prstGeom>
          <a:solidFill>
            <a:srgbClr val="93BF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endParaRPr>
          </a:p>
        </p:txBody>
      </p:sp>
      <p:sp>
        <p:nvSpPr>
          <p:cNvPr id="2" name="Rectangle 1"/>
          <p:cNvSpPr/>
          <p:nvPr/>
        </p:nvSpPr>
        <p:spPr>
          <a:xfrm>
            <a:off x="8088271" y="3929427"/>
            <a:ext cx="4122971" cy="708012"/>
          </a:xfrm>
          <a:prstGeom prst="rect">
            <a:avLst/>
          </a:prstGeom>
        </p:spPr>
        <p:txBody>
          <a:bodyPr wrap="square" lIns="91415" tIns="45719" rIns="91415" bIns="45719">
            <a:spAutoFit/>
          </a:bodyPr>
          <a:lstStyle/>
          <a:p>
            <a:pPr algn="ctr" defTabSz="609585">
              <a:lnSpc>
                <a:spcPct val="150000"/>
              </a:lnSpc>
              <a:tabLst>
                <a:tab pos="114262" algn="l"/>
              </a:tabLst>
            </a:pPr>
            <a:r>
              <a:rPr lang="zh-TW" altLang="en-US" sz="2667" dirty="0">
                <a:solidFill>
                  <a:srgbClr val="FFFFFF"/>
                </a:solidFill>
                <a:latin typeface="微軟正黑體" panose="020B0604030504040204" pitchFamily="34" charset="-120"/>
                <a:ea typeface="微軟正黑體" panose="020B0604030504040204" pitchFamily="34" charset="-120"/>
                <a:cs typeface="DIN-Medium"/>
              </a:rPr>
              <a:t>世界就在線上</a:t>
            </a:r>
            <a:endParaRPr lang="en-US" sz="2667" dirty="0">
              <a:solidFill>
                <a:srgbClr val="FFFFFF"/>
              </a:solidFill>
              <a:latin typeface="微軟正黑體" panose="020B0604030504040204" pitchFamily="34" charset="-120"/>
              <a:ea typeface="微軟正黑體" panose="020B0604030504040204" pitchFamily="34" charset="-120"/>
              <a:cs typeface="DIN-Medium"/>
            </a:endParaRPr>
          </a:p>
        </p:txBody>
      </p:sp>
      <p:sp>
        <p:nvSpPr>
          <p:cNvPr id="12" name="Rectangle 11"/>
          <p:cNvSpPr/>
          <p:nvPr/>
        </p:nvSpPr>
        <p:spPr>
          <a:xfrm>
            <a:off x="8088271" y="4816580"/>
            <a:ext cx="4122971" cy="2041421"/>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609585">
              <a:lnSpc>
                <a:spcPct val="150000"/>
              </a:lnSpc>
              <a:tabLst>
                <a:tab pos="114262" algn="l"/>
              </a:tabLst>
            </a:pPr>
            <a:r>
              <a:rPr lang="zh-TW" altLang="en-US" sz="2667" dirty="0">
                <a:solidFill>
                  <a:srgbClr val="FFFFFF"/>
                </a:solidFill>
                <a:latin typeface="微軟正黑體" panose="020B0604030504040204" pitchFamily="34" charset="-120"/>
                <a:ea typeface="微軟正黑體" panose="020B0604030504040204" pitchFamily="34" charset="-120"/>
                <a:cs typeface="DIN-Medium"/>
              </a:rPr>
              <a:t>本地商家 </a:t>
            </a:r>
            <a:r>
              <a:rPr lang="en-US" sz="2667" dirty="0">
                <a:solidFill>
                  <a:srgbClr val="FFFFFF"/>
                </a:solidFill>
                <a:latin typeface="微軟正黑體" panose="020B0604030504040204" pitchFamily="34" charset="-120"/>
                <a:ea typeface="微軟正黑體" panose="020B0604030504040204" pitchFamily="34" charset="-120"/>
                <a:cs typeface="DIN-Medium"/>
              </a:rPr>
              <a:t>&amp; </a:t>
            </a:r>
            <a:r>
              <a:rPr lang="zh-TW" altLang="en-US" sz="2667" dirty="0">
                <a:solidFill>
                  <a:srgbClr val="FFFFFF"/>
                </a:solidFill>
                <a:latin typeface="微軟正黑體" panose="020B0604030504040204" pitchFamily="34" charset="-120"/>
                <a:ea typeface="微軟正黑體" panose="020B0604030504040204" pitchFamily="34" charset="-120"/>
                <a:cs typeface="DIN-Medium"/>
              </a:rPr>
              <a:t>團體都需要</a:t>
            </a:r>
            <a:endParaRPr lang="en-US" altLang="zh-TW" sz="2667" dirty="0">
              <a:solidFill>
                <a:srgbClr val="FFFFFF"/>
              </a:solidFill>
              <a:latin typeface="微軟正黑體" panose="020B0604030504040204" pitchFamily="34" charset="-120"/>
              <a:ea typeface="微軟正黑體" panose="020B0604030504040204" pitchFamily="34" charset="-120"/>
              <a:cs typeface="DIN-Medium"/>
            </a:endParaRPr>
          </a:p>
          <a:p>
            <a:pPr defTabSz="609585">
              <a:lnSpc>
                <a:spcPct val="150000"/>
              </a:lnSpc>
              <a:tabLst>
                <a:tab pos="114262" algn="l"/>
              </a:tabLst>
            </a:pPr>
            <a:r>
              <a:rPr lang="zh-TW" altLang="en-US" sz="2667" dirty="0">
                <a:solidFill>
                  <a:srgbClr val="FFFFFF"/>
                </a:solidFill>
                <a:latin typeface="微軟正黑體" panose="020B0604030504040204" pitchFamily="34" charset="-120"/>
                <a:ea typeface="微軟正黑體" panose="020B0604030504040204" pitchFamily="34" charset="-120"/>
                <a:cs typeface="DIN-Medium"/>
              </a:rPr>
              <a:t>一個完整的解決方案</a:t>
            </a:r>
            <a:endParaRPr lang="en-US" sz="2667" dirty="0">
              <a:solidFill>
                <a:srgbClr val="FFFFFF"/>
              </a:solidFill>
              <a:latin typeface="微軟正黑體" panose="020B0604030504040204" pitchFamily="34" charset="-120"/>
              <a:ea typeface="微軟正黑體" panose="020B0604030504040204" pitchFamily="34" charset="-120"/>
              <a:cs typeface="DIN-Medium"/>
            </a:endParaRPr>
          </a:p>
        </p:txBody>
      </p:sp>
    </p:spTree>
    <p:extLst>
      <p:ext uri="{BB962C8B-B14F-4D97-AF65-F5344CB8AC3E}">
        <p14:creationId xmlns:p14="http://schemas.microsoft.com/office/powerpoint/2010/main" val="1220524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7620000"/>
          </a:xfrm>
          <a:prstGeom prst="rect">
            <a:avLst/>
          </a:prstGeom>
        </p:spPr>
      </p:pic>
      <p:sp>
        <p:nvSpPr>
          <p:cNvPr id="4" name="Rectangle 3"/>
          <p:cNvSpPr/>
          <p:nvPr/>
        </p:nvSpPr>
        <p:spPr>
          <a:xfrm>
            <a:off x="5271248" y="225121"/>
            <a:ext cx="6679417" cy="1079500"/>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609585"/>
            <a:endParaRPr lang="en-US" sz="2400" dirty="0">
              <a:solidFill>
                <a:prstClr val="white"/>
              </a:solidFill>
              <a:latin typeface="微軟正黑體" panose="020B0604030504040204" pitchFamily="34" charset="-120"/>
              <a:ea typeface="微軟正黑體" panose="020B0604030504040204" pitchFamily="34" charset="-120"/>
            </a:endParaRPr>
          </a:p>
        </p:txBody>
      </p:sp>
      <p:sp>
        <p:nvSpPr>
          <p:cNvPr id="5" name="Rectangle 4"/>
          <p:cNvSpPr/>
          <p:nvPr/>
        </p:nvSpPr>
        <p:spPr>
          <a:xfrm>
            <a:off x="5271246" y="457540"/>
            <a:ext cx="6454588" cy="666784"/>
          </a:xfrm>
          <a:prstGeom prst="rect">
            <a:avLst/>
          </a:prstGeom>
          <a:noFill/>
        </p:spPr>
        <p:txBody>
          <a:bodyPr wrap="square" lIns="91415" tIns="45719" rIns="91415" bIns="45719">
            <a:spAutoFit/>
          </a:bodyPr>
          <a:lstStyle/>
          <a:p>
            <a:pPr algn="ctr" defTabSz="609585">
              <a:tabLst>
                <a:tab pos="114262" algn="l"/>
              </a:tabLst>
            </a:pPr>
            <a:r>
              <a:rPr lang="zh-TW" altLang="en-US" sz="3733" cap="all" dirty="0">
                <a:solidFill>
                  <a:prstClr val="white"/>
                </a:solidFill>
                <a:latin typeface="微軟正黑體" panose="020B0604030504040204" pitchFamily="34" charset="-120"/>
                <a:ea typeface="微軟正黑體" panose="020B0604030504040204" pitchFamily="34" charset="-120"/>
                <a:cs typeface="Calibri" charset="0"/>
              </a:rPr>
              <a:t>有效的網站</a:t>
            </a:r>
            <a:endParaRPr lang="en-US" sz="3733" cap="all" dirty="0">
              <a:solidFill>
                <a:prstClr val="white"/>
              </a:solidFill>
              <a:latin typeface="微軟正黑體" panose="020B0604030504040204" pitchFamily="34" charset="-120"/>
              <a:ea typeface="微軟正黑體" panose="020B0604030504040204" pitchFamily="34" charset="-120"/>
              <a:cs typeface="Calibri" charset="0"/>
            </a:endParaRPr>
          </a:p>
        </p:txBody>
      </p:sp>
      <p:sp>
        <p:nvSpPr>
          <p:cNvPr id="7" name="Rectangle 6"/>
          <p:cNvSpPr/>
          <p:nvPr/>
        </p:nvSpPr>
        <p:spPr>
          <a:xfrm>
            <a:off x="5271247" y="1419526"/>
            <a:ext cx="6679419" cy="1384931"/>
          </a:xfrm>
          <a:prstGeom prst="rect">
            <a:avLst/>
          </a:prstGeom>
          <a:solidFill>
            <a:schemeClr val="tx1">
              <a:lumMod val="65000"/>
              <a:lumOff val="35000"/>
              <a:alpha val="82000"/>
            </a:schemeClr>
          </a:solidFill>
        </p:spPr>
        <p:txBody>
          <a:bodyPr wrap="square">
            <a:spAutoFit/>
          </a:bodyPr>
          <a:lstStyle/>
          <a:p>
            <a:pPr algn="r" defTabSz="609585">
              <a:spcAft>
                <a:spcPts val="800"/>
              </a:spcAft>
            </a:pPr>
            <a:r>
              <a:rPr lang="zh-TW" altLang="en-US" sz="2933" b="1" dirty="0">
                <a:solidFill>
                  <a:prstClr val="white"/>
                </a:solidFill>
                <a:ea typeface="Calibri" charset="0"/>
                <a:cs typeface="Times New Roman" charset="0"/>
              </a:rPr>
              <a:t>品牌</a:t>
            </a:r>
            <a:endParaRPr lang="en-US" sz="2933" b="1" dirty="0">
              <a:solidFill>
                <a:prstClr val="white"/>
              </a:solidFill>
              <a:ea typeface="Calibri" charset="0"/>
              <a:cs typeface="Times New Roman" charset="0"/>
            </a:endParaRPr>
          </a:p>
          <a:p>
            <a:pPr algn="r" defTabSz="609585">
              <a:spcAft>
                <a:spcPts val="800"/>
              </a:spcAft>
            </a:pPr>
            <a:r>
              <a:rPr lang="zh-TW" altLang="en-US" sz="2400" b="1" dirty="0">
                <a:solidFill>
                  <a:prstClr val="white"/>
                </a:solidFill>
                <a:ea typeface="Calibri" charset="0"/>
                <a:cs typeface="Times New Roman" charset="0"/>
              </a:rPr>
              <a:t>當你的顧客拜訪你的網站時，你有一個清楚形象 </a:t>
            </a:r>
            <a:r>
              <a:rPr lang="en-US" altLang="zh-TW" sz="2400" b="1" dirty="0">
                <a:solidFill>
                  <a:prstClr val="white"/>
                </a:solidFill>
                <a:ea typeface="Calibri" charset="0"/>
                <a:cs typeface="Times New Roman" charset="0"/>
              </a:rPr>
              <a:t>&amp;</a:t>
            </a:r>
            <a:r>
              <a:rPr lang="zh-TW" altLang="en-US" sz="2400" b="1" dirty="0">
                <a:solidFill>
                  <a:prstClr val="white"/>
                </a:solidFill>
                <a:ea typeface="Calibri" charset="0"/>
                <a:cs typeface="Times New Roman" charset="0"/>
              </a:rPr>
              <a:t> 告訴顧客你是誰</a:t>
            </a:r>
            <a:endParaRPr lang="en-US" sz="2400" b="1" dirty="0">
              <a:solidFill>
                <a:prstClr val="white"/>
              </a:solidFill>
              <a:ea typeface="Calibri" charset="0"/>
              <a:cs typeface="Times New Roman" charset="0"/>
            </a:endParaRPr>
          </a:p>
        </p:txBody>
      </p:sp>
      <p:sp>
        <p:nvSpPr>
          <p:cNvPr id="9" name="Rectangle 8"/>
          <p:cNvSpPr/>
          <p:nvPr/>
        </p:nvSpPr>
        <p:spPr>
          <a:xfrm>
            <a:off x="5271245" y="2962854"/>
            <a:ext cx="6679419" cy="1015599"/>
          </a:xfrm>
          <a:prstGeom prst="rect">
            <a:avLst/>
          </a:prstGeom>
          <a:solidFill>
            <a:schemeClr val="tx1">
              <a:lumMod val="65000"/>
              <a:lumOff val="35000"/>
              <a:alpha val="82000"/>
            </a:schemeClr>
          </a:solidFill>
        </p:spPr>
        <p:txBody>
          <a:bodyPr wrap="square">
            <a:spAutoFit/>
          </a:bodyPr>
          <a:lstStyle/>
          <a:p>
            <a:pPr algn="r" defTabSz="609585">
              <a:spcAft>
                <a:spcPts val="800"/>
              </a:spcAft>
            </a:pPr>
            <a:r>
              <a:rPr lang="zh-TW" altLang="en-US" sz="2933" b="1" dirty="0">
                <a:solidFill>
                  <a:prstClr val="white"/>
                </a:solidFill>
                <a:ea typeface="Calibri" charset="0"/>
                <a:cs typeface="Times New Roman" charset="0"/>
              </a:rPr>
              <a:t>正確的內容</a:t>
            </a:r>
            <a:endParaRPr lang="en-US" sz="2933" b="1" dirty="0">
              <a:solidFill>
                <a:prstClr val="white"/>
              </a:solidFill>
              <a:ea typeface="Calibri" charset="0"/>
              <a:cs typeface="Times New Roman" charset="0"/>
            </a:endParaRPr>
          </a:p>
          <a:p>
            <a:pPr algn="r" defTabSz="609585">
              <a:spcAft>
                <a:spcPts val="800"/>
              </a:spcAft>
            </a:pPr>
            <a:r>
              <a:rPr lang="zh-TW" altLang="en-US" sz="2400" b="1" dirty="0">
                <a:solidFill>
                  <a:prstClr val="white"/>
                </a:solidFill>
                <a:ea typeface="Calibri" charset="0"/>
                <a:cs typeface="Times New Roman" charset="0"/>
              </a:rPr>
              <a:t>顧客期待看到最新的內容</a:t>
            </a:r>
            <a:endParaRPr lang="en-US" sz="2400" b="1" dirty="0">
              <a:solidFill>
                <a:prstClr val="white"/>
              </a:solidFill>
              <a:ea typeface="Calibri" charset="0"/>
              <a:cs typeface="Times New Roman" charset="0"/>
            </a:endParaRPr>
          </a:p>
        </p:txBody>
      </p:sp>
      <p:sp>
        <p:nvSpPr>
          <p:cNvPr id="10" name="Rectangle 9"/>
          <p:cNvSpPr/>
          <p:nvPr/>
        </p:nvSpPr>
        <p:spPr>
          <a:xfrm>
            <a:off x="5271245" y="4109473"/>
            <a:ext cx="6679419" cy="1015599"/>
          </a:xfrm>
          <a:prstGeom prst="rect">
            <a:avLst/>
          </a:prstGeom>
          <a:solidFill>
            <a:schemeClr val="tx1">
              <a:lumMod val="65000"/>
              <a:lumOff val="35000"/>
              <a:alpha val="82000"/>
            </a:schemeClr>
          </a:solidFill>
        </p:spPr>
        <p:txBody>
          <a:bodyPr wrap="square">
            <a:spAutoFit/>
          </a:bodyPr>
          <a:lstStyle/>
          <a:p>
            <a:pPr algn="r" defTabSz="609585">
              <a:spcAft>
                <a:spcPts val="800"/>
              </a:spcAft>
            </a:pPr>
            <a:r>
              <a:rPr lang="zh-TW" altLang="en-US" sz="2933" b="1" dirty="0">
                <a:solidFill>
                  <a:prstClr val="white"/>
                </a:solidFill>
                <a:ea typeface="Calibri" charset="0"/>
                <a:cs typeface="Times New Roman" charset="0"/>
              </a:rPr>
              <a:t>使用者經驗</a:t>
            </a:r>
            <a:endParaRPr lang="en-US" sz="2933" b="1" dirty="0">
              <a:solidFill>
                <a:prstClr val="white"/>
              </a:solidFill>
              <a:ea typeface="Calibri" charset="0"/>
              <a:cs typeface="Times New Roman" charset="0"/>
            </a:endParaRPr>
          </a:p>
          <a:p>
            <a:pPr algn="r" defTabSz="609585">
              <a:spcAft>
                <a:spcPts val="800"/>
              </a:spcAft>
            </a:pPr>
            <a:r>
              <a:rPr lang="zh-TW" altLang="en-US" sz="2400" b="1" dirty="0">
                <a:solidFill>
                  <a:prstClr val="white"/>
                </a:solidFill>
                <a:ea typeface="Calibri" charset="0"/>
                <a:cs typeface="Times New Roman" charset="0"/>
              </a:rPr>
              <a:t>訪客應該要可以很容易的瀏覽並使用你的網站</a:t>
            </a:r>
            <a:endParaRPr lang="en-US" sz="2400" b="1" dirty="0">
              <a:solidFill>
                <a:prstClr val="white"/>
              </a:solidFill>
              <a:ea typeface="Calibri" charset="0"/>
              <a:cs typeface="Times New Roman" charset="0"/>
            </a:endParaRPr>
          </a:p>
        </p:txBody>
      </p:sp>
      <p:sp>
        <p:nvSpPr>
          <p:cNvPr id="11" name="Rectangle 10"/>
          <p:cNvSpPr/>
          <p:nvPr/>
        </p:nvSpPr>
        <p:spPr>
          <a:xfrm>
            <a:off x="5271245" y="5625423"/>
            <a:ext cx="6679419" cy="1015599"/>
          </a:xfrm>
          <a:prstGeom prst="rect">
            <a:avLst/>
          </a:prstGeom>
          <a:solidFill>
            <a:schemeClr val="tx1">
              <a:lumMod val="65000"/>
              <a:lumOff val="35000"/>
              <a:alpha val="82000"/>
            </a:schemeClr>
          </a:solidFill>
        </p:spPr>
        <p:txBody>
          <a:bodyPr wrap="square">
            <a:spAutoFit/>
          </a:bodyPr>
          <a:lstStyle/>
          <a:p>
            <a:pPr algn="r" defTabSz="609585">
              <a:spcAft>
                <a:spcPts val="800"/>
              </a:spcAft>
            </a:pPr>
            <a:r>
              <a:rPr lang="zh-TW" altLang="en-US" sz="2933" b="1" dirty="0">
                <a:solidFill>
                  <a:prstClr val="white"/>
                </a:solidFill>
                <a:ea typeface="Calibri" charset="0"/>
                <a:cs typeface="Times New Roman" charset="0"/>
              </a:rPr>
              <a:t>觀眾</a:t>
            </a:r>
            <a:endParaRPr lang="en-US" sz="2933" b="1" dirty="0">
              <a:solidFill>
                <a:prstClr val="white"/>
              </a:solidFill>
              <a:ea typeface="Calibri" charset="0"/>
              <a:cs typeface="Times New Roman" charset="0"/>
            </a:endParaRPr>
          </a:p>
          <a:p>
            <a:pPr algn="r" defTabSz="609585">
              <a:spcAft>
                <a:spcPts val="800"/>
              </a:spcAft>
            </a:pPr>
            <a:r>
              <a:rPr lang="zh-TW" altLang="en-US" sz="2400" b="1" dirty="0">
                <a:solidFill>
                  <a:prstClr val="white"/>
                </a:solidFill>
                <a:ea typeface="Calibri" charset="0"/>
                <a:cs typeface="Times New Roman" charset="0"/>
              </a:rPr>
              <a:t>同時建立既有</a:t>
            </a:r>
            <a:r>
              <a:rPr lang="en-US" altLang="zh-TW" sz="2400" b="1" dirty="0">
                <a:solidFill>
                  <a:prstClr val="white"/>
                </a:solidFill>
                <a:ea typeface="Calibri" charset="0"/>
                <a:cs typeface="Times New Roman" charset="0"/>
              </a:rPr>
              <a:t>&amp;</a:t>
            </a:r>
            <a:r>
              <a:rPr lang="zh-TW" altLang="en-US" sz="2400" b="1" dirty="0">
                <a:solidFill>
                  <a:prstClr val="white"/>
                </a:solidFill>
                <a:ea typeface="Calibri" charset="0"/>
                <a:cs typeface="Times New Roman" charset="0"/>
              </a:rPr>
              <a:t>潛在顧客</a:t>
            </a:r>
            <a:endParaRPr lang="en-US" sz="2400" b="1" dirty="0">
              <a:solidFill>
                <a:prstClr val="white"/>
              </a:solidFill>
              <a:ea typeface="Calibri" charset="0"/>
              <a:cs typeface="Times New Roman" charset="0"/>
            </a:endParaRPr>
          </a:p>
        </p:txBody>
      </p:sp>
      <p:sp>
        <p:nvSpPr>
          <p:cNvPr id="12" name="Rectangle 11"/>
          <p:cNvSpPr/>
          <p:nvPr/>
        </p:nvSpPr>
        <p:spPr>
          <a:xfrm>
            <a:off x="5271247" y="1399881"/>
            <a:ext cx="6679419" cy="1487523"/>
          </a:xfrm>
          <a:prstGeom prst="rect">
            <a:avLst/>
          </a:prstGeom>
          <a:solidFill>
            <a:srgbClr val="00B0F0">
              <a:alpha val="82000"/>
            </a:srgbClr>
          </a:solidFill>
        </p:spPr>
        <p:txBody>
          <a:bodyPr wrap="square">
            <a:spAutoFit/>
          </a:bodyPr>
          <a:lstStyle/>
          <a:p>
            <a:pPr algn="r" defTabSz="609585">
              <a:spcAft>
                <a:spcPts val="800"/>
              </a:spcAft>
            </a:pPr>
            <a:r>
              <a:rPr lang="zh-TW" altLang="en-US" sz="2933" b="1" dirty="0">
                <a:solidFill>
                  <a:prstClr val="white"/>
                </a:solidFill>
                <a:latin typeface="微軟正黑體" panose="020B0604030504040204" pitchFamily="34" charset="-120"/>
                <a:ea typeface="微軟正黑體" panose="020B0604030504040204" pitchFamily="34" charset="-120"/>
                <a:cs typeface="Times New Roman" charset="0"/>
              </a:rPr>
              <a:t>品牌</a:t>
            </a:r>
            <a:endParaRPr lang="en-US" altLang="zh-TW" sz="2933" b="1" dirty="0">
              <a:solidFill>
                <a:prstClr val="white"/>
              </a:solidFill>
              <a:latin typeface="微軟正黑體" panose="020B0604030504040204" pitchFamily="34" charset="-120"/>
              <a:ea typeface="微軟正黑體" panose="020B0604030504040204" pitchFamily="34" charset="-120"/>
              <a:cs typeface="Times New Roman" charset="0"/>
            </a:endParaRPr>
          </a:p>
          <a:p>
            <a:pPr algn="r" defTabSz="609585">
              <a:spcAft>
                <a:spcPts val="800"/>
              </a:spcAft>
            </a:pPr>
            <a:r>
              <a:rPr lang="zh-TW" altLang="en-US" sz="2400" b="1" dirty="0">
                <a:solidFill>
                  <a:prstClr val="white"/>
                </a:solidFill>
                <a:latin typeface="微軟正黑體" panose="020B0604030504040204" pitchFamily="34" charset="-120"/>
                <a:ea typeface="微軟正黑體" panose="020B0604030504040204" pitchFamily="34" charset="-120"/>
                <a:cs typeface="Times New Roman" charset="0"/>
              </a:rPr>
              <a:t>你的網站設計跟其他的行銷資料或你的廣告</a:t>
            </a:r>
            <a:endParaRPr lang="en-US" altLang="zh-TW" sz="2400" b="1" dirty="0">
              <a:solidFill>
                <a:prstClr val="white"/>
              </a:solidFill>
              <a:latin typeface="微軟正黑體" panose="020B0604030504040204" pitchFamily="34" charset="-120"/>
              <a:ea typeface="微軟正黑體" panose="020B0604030504040204" pitchFamily="34" charset="-120"/>
              <a:cs typeface="Times New Roman" charset="0"/>
            </a:endParaRPr>
          </a:p>
          <a:p>
            <a:pPr algn="r" defTabSz="609585"/>
            <a:r>
              <a:rPr lang="zh-TW" altLang="en-US" sz="2400" b="1" dirty="0">
                <a:solidFill>
                  <a:prstClr val="white"/>
                </a:solidFill>
                <a:latin typeface="微軟正黑體" panose="020B0604030504040204" pitchFamily="34" charset="-120"/>
                <a:ea typeface="微軟正黑體" panose="020B0604030504040204" pitchFamily="34" charset="-120"/>
                <a:cs typeface="Times New Roman" charset="0"/>
              </a:rPr>
              <a:t>一致嗎</a:t>
            </a:r>
            <a:r>
              <a:rPr lang="en-US" altLang="zh-TW" sz="2400" b="1" dirty="0">
                <a:solidFill>
                  <a:prstClr val="white"/>
                </a:solidFill>
                <a:latin typeface="微軟正黑體" panose="020B0604030504040204" pitchFamily="34" charset="-120"/>
                <a:ea typeface="微軟正黑體" panose="020B0604030504040204" pitchFamily="34" charset="-120"/>
                <a:cs typeface="Times New Roman" charset="0"/>
              </a:rPr>
              <a:t>?</a:t>
            </a:r>
            <a:endParaRPr lang="en-US" sz="2400" b="1" dirty="0">
              <a:solidFill>
                <a:prstClr val="white"/>
              </a:solidFill>
              <a:latin typeface="微軟正黑體" panose="020B0604030504040204" pitchFamily="34" charset="-120"/>
              <a:ea typeface="微軟正黑體" panose="020B0604030504040204" pitchFamily="34" charset="-120"/>
              <a:cs typeface="Times New Roman" charset="0"/>
            </a:endParaRPr>
          </a:p>
        </p:txBody>
      </p:sp>
      <p:sp>
        <p:nvSpPr>
          <p:cNvPr id="13" name="Rectangle 12"/>
          <p:cNvSpPr/>
          <p:nvPr/>
        </p:nvSpPr>
        <p:spPr>
          <a:xfrm>
            <a:off x="5271247" y="2968646"/>
            <a:ext cx="6679419" cy="1015599"/>
          </a:xfrm>
          <a:prstGeom prst="rect">
            <a:avLst/>
          </a:prstGeom>
          <a:solidFill>
            <a:srgbClr val="00B0F0">
              <a:alpha val="82000"/>
            </a:srgbClr>
          </a:solidFill>
        </p:spPr>
        <p:txBody>
          <a:bodyPr wrap="square">
            <a:spAutoFit/>
          </a:bodyPr>
          <a:lstStyle/>
          <a:p>
            <a:pPr algn="r" defTabSz="609585">
              <a:spcAft>
                <a:spcPts val="800"/>
              </a:spcAft>
            </a:pPr>
            <a:r>
              <a:rPr lang="zh-TW" altLang="en-US" sz="2933" b="1" dirty="0">
                <a:solidFill>
                  <a:prstClr val="white"/>
                </a:solidFill>
                <a:latin typeface="微軟正黑體" panose="020B0604030504040204" pitchFamily="34" charset="-120"/>
                <a:ea typeface="微軟正黑體" panose="020B0604030504040204" pitchFamily="34" charset="-120"/>
                <a:cs typeface="Times New Roman" charset="0"/>
              </a:rPr>
              <a:t>正確的內容</a:t>
            </a:r>
            <a:endParaRPr lang="en-US" sz="2933" b="1" dirty="0">
              <a:solidFill>
                <a:prstClr val="white"/>
              </a:solidFill>
              <a:latin typeface="微軟正黑體" panose="020B0604030504040204" pitchFamily="34" charset="-120"/>
              <a:ea typeface="微軟正黑體" panose="020B0604030504040204" pitchFamily="34" charset="-120"/>
              <a:cs typeface="Times New Roman" charset="0"/>
            </a:endParaRPr>
          </a:p>
          <a:p>
            <a:pPr algn="r" defTabSz="609585">
              <a:spcAft>
                <a:spcPts val="800"/>
              </a:spcAft>
            </a:pPr>
            <a:r>
              <a:rPr lang="zh-TW" altLang="en-US" sz="2400" b="1" dirty="0">
                <a:solidFill>
                  <a:prstClr val="white"/>
                </a:solidFill>
                <a:latin typeface="微軟正黑體" panose="020B0604030504040204" pitchFamily="34" charset="-120"/>
                <a:ea typeface="微軟正黑體" panose="020B0604030504040204" pitchFamily="34" charset="-120"/>
                <a:cs typeface="Times New Roman" charset="0"/>
              </a:rPr>
              <a:t>你的網站容易更新</a:t>
            </a:r>
            <a:r>
              <a:rPr lang="en-US" altLang="zh-TW" sz="2400" b="1" dirty="0">
                <a:solidFill>
                  <a:prstClr val="white"/>
                </a:solidFill>
                <a:latin typeface="微軟正黑體" panose="020B0604030504040204" pitchFamily="34" charset="-120"/>
                <a:ea typeface="微軟正黑體" panose="020B0604030504040204" pitchFamily="34" charset="-120"/>
                <a:cs typeface="Times New Roman" charset="0"/>
              </a:rPr>
              <a:t>/</a:t>
            </a:r>
            <a:r>
              <a:rPr lang="zh-TW" altLang="en-US" sz="2400" b="1" dirty="0">
                <a:solidFill>
                  <a:prstClr val="white"/>
                </a:solidFill>
                <a:latin typeface="微軟正黑體" panose="020B0604030504040204" pitchFamily="34" charset="-120"/>
                <a:ea typeface="微軟正黑體" panose="020B0604030504040204" pitchFamily="34" charset="-120"/>
                <a:cs typeface="Times New Roman" charset="0"/>
              </a:rPr>
              <a:t>有更新嗎</a:t>
            </a:r>
            <a:r>
              <a:rPr lang="en-US" altLang="zh-TW" sz="2400" b="1" dirty="0">
                <a:solidFill>
                  <a:prstClr val="white"/>
                </a:solidFill>
                <a:latin typeface="微軟正黑體" panose="020B0604030504040204" pitchFamily="34" charset="-120"/>
                <a:ea typeface="微軟正黑體" panose="020B0604030504040204" pitchFamily="34" charset="-120"/>
                <a:cs typeface="Times New Roman" charset="0"/>
              </a:rPr>
              <a:t>?</a:t>
            </a:r>
            <a:endParaRPr lang="en-US" sz="2400" b="1" dirty="0">
              <a:solidFill>
                <a:prstClr val="white"/>
              </a:solidFill>
              <a:latin typeface="微軟正黑體" panose="020B0604030504040204" pitchFamily="34" charset="-120"/>
              <a:ea typeface="微軟正黑體" panose="020B0604030504040204" pitchFamily="34" charset="-120"/>
              <a:cs typeface="Times New Roman" charset="0"/>
            </a:endParaRPr>
          </a:p>
        </p:txBody>
      </p:sp>
      <p:sp>
        <p:nvSpPr>
          <p:cNvPr id="14" name="Rectangle 13"/>
          <p:cNvSpPr/>
          <p:nvPr/>
        </p:nvSpPr>
        <p:spPr>
          <a:xfrm>
            <a:off x="5271247" y="4109473"/>
            <a:ext cx="6679419" cy="1302729"/>
          </a:xfrm>
          <a:prstGeom prst="rect">
            <a:avLst/>
          </a:prstGeom>
          <a:solidFill>
            <a:srgbClr val="00B0F0">
              <a:alpha val="82000"/>
            </a:srgbClr>
          </a:solidFill>
        </p:spPr>
        <p:txBody>
          <a:bodyPr wrap="square">
            <a:spAutoFit/>
          </a:bodyPr>
          <a:lstStyle/>
          <a:p>
            <a:pPr algn="r" defTabSz="609585">
              <a:spcAft>
                <a:spcPts val="800"/>
              </a:spcAft>
            </a:pPr>
            <a:r>
              <a:rPr lang="zh-TW" altLang="en-US" sz="2933" b="1" dirty="0">
                <a:solidFill>
                  <a:prstClr val="white"/>
                </a:solidFill>
                <a:latin typeface="微軟正黑體" panose="020B0604030504040204" pitchFamily="34" charset="-120"/>
                <a:ea typeface="微軟正黑體" panose="020B0604030504040204" pitchFamily="34" charset="-120"/>
                <a:cs typeface="Times New Roman" charset="0"/>
              </a:rPr>
              <a:t>使用者經驗</a:t>
            </a:r>
            <a:endParaRPr lang="en-US" altLang="zh-TW" sz="2933" b="1" dirty="0">
              <a:solidFill>
                <a:prstClr val="white"/>
              </a:solidFill>
              <a:latin typeface="微軟正黑體" panose="020B0604030504040204" pitchFamily="34" charset="-120"/>
              <a:ea typeface="微軟正黑體" panose="020B0604030504040204" pitchFamily="34" charset="-120"/>
              <a:cs typeface="Times New Roman" charset="0"/>
            </a:endParaRPr>
          </a:p>
          <a:p>
            <a:pPr algn="r" defTabSz="609585"/>
            <a:r>
              <a:rPr lang="zh-TW" altLang="en-US" sz="2133" b="1" dirty="0">
                <a:solidFill>
                  <a:prstClr val="white"/>
                </a:solidFill>
                <a:latin typeface="微軟正黑體" panose="020B0604030504040204" pitchFamily="34" charset="-120"/>
                <a:ea typeface="微軟正黑體" panose="020B0604030504040204" pitchFamily="34" charset="-120"/>
                <a:cs typeface="Times New Roman" charset="0"/>
              </a:rPr>
              <a:t>你的網站呈現夠視覺化 </a:t>
            </a:r>
            <a:r>
              <a:rPr lang="en-US" altLang="zh-TW" sz="2133" b="1" dirty="0">
                <a:solidFill>
                  <a:prstClr val="white"/>
                </a:solidFill>
                <a:latin typeface="微軟正黑體" panose="020B0604030504040204" pitchFamily="34" charset="-120"/>
                <a:ea typeface="微軟正黑體" panose="020B0604030504040204" pitchFamily="34" charset="-120"/>
                <a:cs typeface="Times New Roman" charset="0"/>
              </a:rPr>
              <a:t>&amp;</a:t>
            </a:r>
            <a:r>
              <a:rPr lang="zh-TW" altLang="en-US" sz="2133" b="1" dirty="0">
                <a:solidFill>
                  <a:prstClr val="white"/>
                </a:solidFill>
                <a:latin typeface="微軟正黑體" panose="020B0604030504040204" pitchFamily="34" charset="-120"/>
                <a:ea typeface="微軟正黑體" panose="020B0604030504040204" pitchFamily="34" charset="-120"/>
                <a:cs typeface="Times New Roman" charset="0"/>
              </a:rPr>
              <a:t> 容易使用嗎</a:t>
            </a:r>
            <a:r>
              <a:rPr lang="en-US" altLang="zh-TW" sz="2133" b="1" dirty="0">
                <a:solidFill>
                  <a:prstClr val="white"/>
                </a:solidFill>
                <a:latin typeface="微軟正黑體" panose="020B0604030504040204" pitchFamily="34" charset="-120"/>
                <a:ea typeface="微軟正黑體" panose="020B0604030504040204" pitchFamily="34" charset="-120"/>
                <a:cs typeface="Times New Roman" charset="0"/>
              </a:rPr>
              <a:t>?</a:t>
            </a:r>
          </a:p>
          <a:p>
            <a:pPr algn="r" defTabSz="609585"/>
            <a:r>
              <a:rPr lang="zh-TW" altLang="en-US" sz="2133" b="1" dirty="0">
                <a:solidFill>
                  <a:prstClr val="white"/>
                </a:solidFill>
                <a:latin typeface="微軟正黑體" panose="020B0604030504040204" pitchFamily="34" charset="-120"/>
                <a:ea typeface="微軟正黑體" panose="020B0604030504040204" pitchFamily="34" charset="-120"/>
                <a:cs typeface="Times New Roman" charset="0"/>
              </a:rPr>
              <a:t>是手機友善版嗎</a:t>
            </a:r>
            <a:r>
              <a:rPr lang="en-US" altLang="zh-TW" sz="2133" b="1" dirty="0">
                <a:solidFill>
                  <a:prstClr val="white"/>
                </a:solidFill>
                <a:latin typeface="微軟正黑體" panose="020B0604030504040204" pitchFamily="34" charset="-120"/>
                <a:ea typeface="微軟正黑體" panose="020B0604030504040204" pitchFamily="34" charset="-120"/>
                <a:cs typeface="Times New Roman" charset="0"/>
              </a:rPr>
              <a:t>?</a:t>
            </a:r>
            <a:r>
              <a:rPr lang="zh-TW" altLang="en-US" sz="2133" b="1" dirty="0">
                <a:solidFill>
                  <a:prstClr val="white"/>
                </a:solidFill>
                <a:latin typeface="微軟正黑體" panose="020B0604030504040204" pitchFamily="34" charset="-120"/>
                <a:ea typeface="微軟正黑體" panose="020B0604030504040204" pitchFamily="34" charset="-120"/>
                <a:cs typeface="Times New Roman" charset="0"/>
              </a:rPr>
              <a:t>訪客可以跟你互動嗎</a:t>
            </a:r>
            <a:r>
              <a:rPr lang="en-US" altLang="zh-TW" sz="2133" b="1" dirty="0">
                <a:solidFill>
                  <a:prstClr val="white"/>
                </a:solidFill>
                <a:latin typeface="微軟正黑體" panose="020B0604030504040204" pitchFamily="34" charset="-120"/>
                <a:ea typeface="微軟正黑體" panose="020B0604030504040204" pitchFamily="34" charset="-120"/>
                <a:cs typeface="Times New Roman" charset="0"/>
              </a:rPr>
              <a:t>?</a:t>
            </a:r>
            <a:endParaRPr lang="en-US" sz="2133" b="1" dirty="0">
              <a:solidFill>
                <a:prstClr val="white"/>
              </a:solidFill>
              <a:latin typeface="微軟正黑體" panose="020B0604030504040204" pitchFamily="34" charset="-120"/>
              <a:ea typeface="微軟正黑體" panose="020B0604030504040204" pitchFamily="34" charset="-120"/>
              <a:cs typeface="Times New Roman" charset="0"/>
            </a:endParaRPr>
          </a:p>
        </p:txBody>
      </p:sp>
      <p:sp>
        <p:nvSpPr>
          <p:cNvPr id="15" name="Rectangle 14"/>
          <p:cNvSpPr/>
          <p:nvPr/>
        </p:nvSpPr>
        <p:spPr>
          <a:xfrm>
            <a:off x="5271247" y="5634773"/>
            <a:ext cx="6679419" cy="1015599"/>
          </a:xfrm>
          <a:prstGeom prst="rect">
            <a:avLst/>
          </a:prstGeom>
          <a:solidFill>
            <a:srgbClr val="00B0F0">
              <a:alpha val="82000"/>
            </a:srgbClr>
          </a:solidFill>
        </p:spPr>
        <p:txBody>
          <a:bodyPr wrap="square">
            <a:spAutoFit/>
          </a:bodyPr>
          <a:lstStyle/>
          <a:p>
            <a:pPr algn="r" defTabSz="609585">
              <a:spcAft>
                <a:spcPts val="800"/>
              </a:spcAft>
            </a:pPr>
            <a:r>
              <a:rPr lang="zh-TW" altLang="en-US" sz="2933" b="1" dirty="0">
                <a:solidFill>
                  <a:prstClr val="white"/>
                </a:solidFill>
                <a:latin typeface="微軟正黑體" panose="020B0604030504040204" pitchFamily="34" charset="-120"/>
                <a:ea typeface="微軟正黑體" panose="020B0604030504040204" pitchFamily="34" charset="-120"/>
                <a:cs typeface="Times New Roman" charset="0"/>
              </a:rPr>
              <a:t>觀眾</a:t>
            </a:r>
            <a:endParaRPr lang="en-US" sz="2933" b="1" dirty="0">
              <a:solidFill>
                <a:prstClr val="white"/>
              </a:solidFill>
              <a:latin typeface="微軟正黑體" panose="020B0604030504040204" pitchFamily="34" charset="-120"/>
              <a:ea typeface="微軟正黑體" panose="020B0604030504040204" pitchFamily="34" charset="-120"/>
              <a:cs typeface="Times New Roman" charset="0"/>
            </a:endParaRPr>
          </a:p>
          <a:p>
            <a:pPr algn="r" defTabSz="609585">
              <a:spcAft>
                <a:spcPts val="800"/>
              </a:spcAft>
            </a:pPr>
            <a:r>
              <a:rPr lang="zh-TW" altLang="en-US" sz="2400" b="1" dirty="0">
                <a:solidFill>
                  <a:prstClr val="white"/>
                </a:solidFill>
                <a:latin typeface="微軟正黑體" panose="020B0604030504040204" pitchFamily="34" charset="-120"/>
                <a:ea typeface="微軟正黑體" panose="020B0604030504040204" pitchFamily="34" charset="-120"/>
                <a:cs typeface="Times New Roman" charset="0"/>
              </a:rPr>
              <a:t>你有針對不同訪客撰寫內容嗎</a:t>
            </a:r>
            <a:r>
              <a:rPr lang="en-US" altLang="zh-TW" sz="2400" b="1" dirty="0">
                <a:solidFill>
                  <a:prstClr val="white"/>
                </a:solidFill>
                <a:latin typeface="微軟正黑體" panose="020B0604030504040204" pitchFamily="34" charset="-120"/>
                <a:ea typeface="微軟正黑體" panose="020B0604030504040204" pitchFamily="34" charset="-120"/>
                <a:cs typeface="Times New Roman" charset="0"/>
              </a:rPr>
              <a:t>?</a:t>
            </a:r>
            <a:endParaRPr lang="en-US" sz="2400" b="1" dirty="0">
              <a:solidFill>
                <a:prstClr val="white"/>
              </a:solidFill>
              <a:latin typeface="微軟正黑體" panose="020B0604030504040204" pitchFamily="34" charset="-120"/>
              <a:ea typeface="微軟正黑體" panose="020B0604030504040204" pitchFamily="34" charset="-120"/>
              <a:cs typeface="Times New Roman" charset="0"/>
            </a:endParaRPr>
          </a:p>
        </p:txBody>
      </p:sp>
    </p:spTree>
    <p:extLst>
      <p:ext uri="{BB962C8B-B14F-4D97-AF65-F5344CB8AC3E}">
        <p14:creationId xmlns:p14="http://schemas.microsoft.com/office/powerpoint/2010/main" val="317199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xit" presetSubtype="0" fill="hold" grpId="1" nodeType="clickEffect">
                                  <p:stCondLst>
                                    <p:cond delay="0"/>
                                  </p:stCondLst>
                                  <p:childTnLst>
                                    <p:anim calcmode="lin" valueType="num">
                                      <p:cBhvr>
                                        <p:cTn id="12" dur="500"/>
                                        <p:tgtEl>
                                          <p:spTgt spid="7"/>
                                        </p:tgtEl>
                                        <p:attrNameLst>
                                          <p:attrName>ppt_w</p:attrName>
                                        </p:attrNameLst>
                                      </p:cBhvr>
                                      <p:tavLst>
                                        <p:tav tm="0">
                                          <p:val>
                                            <p:strVal val="ppt_w"/>
                                          </p:val>
                                        </p:tav>
                                        <p:tav tm="100000">
                                          <p:val>
                                            <p:strVal val="ppt_w*0.70"/>
                                          </p:val>
                                        </p:tav>
                                      </p:tavLst>
                                    </p:anim>
                                    <p:anim calcmode="lin" valueType="num">
                                      <p:cBhvr>
                                        <p:cTn id="13" dur="500"/>
                                        <p:tgtEl>
                                          <p:spTgt spid="7"/>
                                        </p:tgtEl>
                                        <p:attrNameLst>
                                          <p:attrName>ppt_h</p:attrName>
                                        </p:attrNameLst>
                                      </p:cBhvr>
                                      <p:tavLst>
                                        <p:tav tm="0">
                                          <p:val>
                                            <p:strVal val="ppt_h"/>
                                          </p:val>
                                        </p:tav>
                                        <p:tav tm="100000">
                                          <p:val>
                                            <p:strVal val="ppt_h"/>
                                          </p:val>
                                        </p:tav>
                                      </p:tavLst>
                                    </p:anim>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par>
                          <p:cTn id="16" fill="hold">
                            <p:stCondLst>
                              <p:cond delay="500"/>
                            </p:stCondLst>
                            <p:childTnLst>
                              <p:par>
                                <p:cTn id="17" presetID="55"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strVal val="#ppt_w*0.70"/>
                                          </p:val>
                                        </p:tav>
                                        <p:tav tm="100000">
                                          <p:val>
                                            <p:strVal val="#ppt_w"/>
                                          </p:val>
                                        </p:tav>
                                      </p:tavLst>
                                    </p:anim>
                                    <p:anim calcmode="lin" valueType="num">
                                      <p:cBhvr>
                                        <p:cTn id="20" dur="500" fill="hold"/>
                                        <p:tgtEl>
                                          <p:spTgt spid="12"/>
                                        </p:tgtEl>
                                        <p:attrNameLst>
                                          <p:attrName>ppt_h</p:attrName>
                                        </p:attrNameLst>
                                      </p:cBhvr>
                                      <p:tavLst>
                                        <p:tav tm="0">
                                          <p:val>
                                            <p:strVal val="#ppt_h"/>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1"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5" presetClass="exit" presetSubtype="0" fill="hold" grpId="0" nodeType="clickEffect">
                                  <p:stCondLst>
                                    <p:cond delay="0"/>
                                  </p:stCondLst>
                                  <p:childTnLst>
                                    <p:anim calcmode="lin" valueType="num">
                                      <p:cBhvr>
                                        <p:cTn id="31" dur="500"/>
                                        <p:tgtEl>
                                          <p:spTgt spid="9"/>
                                        </p:tgtEl>
                                        <p:attrNameLst>
                                          <p:attrName>ppt_w</p:attrName>
                                        </p:attrNameLst>
                                      </p:cBhvr>
                                      <p:tavLst>
                                        <p:tav tm="0">
                                          <p:val>
                                            <p:strVal val="ppt_w"/>
                                          </p:val>
                                        </p:tav>
                                        <p:tav tm="100000">
                                          <p:val>
                                            <p:strVal val="ppt_w*0.70"/>
                                          </p:val>
                                        </p:tav>
                                      </p:tavLst>
                                    </p:anim>
                                    <p:anim calcmode="lin" valueType="num">
                                      <p:cBhvr>
                                        <p:cTn id="32" dur="500"/>
                                        <p:tgtEl>
                                          <p:spTgt spid="9"/>
                                        </p:tgtEl>
                                        <p:attrNameLst>
                                          <p:attrName>ppt_h</p:attrName>
                                        </p:attrNameLst>
                                      </p:cBhvr>
                                      <p:tavLst>
                                        <p:tav tm="0">
                                          <p:val>
                                            <p:strVal val="ppt_h"/>
                                          </p:val>
                                        </p:tav>
                                        <p:tav tm="100000">
                                          <p:val>
                                            <p:strVal val="ppt_h"/>
                                          </p:val>
                                        </p:tav>
                                      </p:tavLst>
                                    </p:anim>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par>
                          <p:cTn id="35" fill="hold">
                            <p:stCondLst>
                              <p:cond delay="500"/>
                            </p:stCondLst>
                            <p:childTnLst>
                              <p:par>
                                <p:cTn id="36" presetID="55"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strVal val="#ppt_w*0.70"/>
                                          </p:val>
                                        </p:tav>
                                        <p:tav tm="100000">
                                          <p:val>
                                            <p:strVal val="#ppt_w"/>
                                          </p:val>
                                        </p:tav>
                                      </p:tavLst>
                                    </p:anim>
                                    <p:anim calcmode="lin" valueType="num">
                                      <p:cBhvr>
                                        <p:cTn id="39" dur="500" fill="hold"/>
                                        <p:tgtEl>
                                          <p:spTgt spid="13"/>
                                        </p:tgtEl>
                                        <p:attrNameLst>
                                          <p:attrName>ppt_h</p:attrName>
                                        </p:attrNameLst>
                                      </p:cBhvr>
                                      <p:tavLst>
                                        <p:tav tm="0">
                                          <p:val>
                                            <p:strVal val="#ppt_h"/>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5" presetClass="exit" presetSubtype="0" fill="hold" grpId="1" nodeType="clickEffect">
                                  <p:stCondLst>
                                    <p:cond delay="0"/>
                                  </p:stCondLst>
                                  <p:childTnLst>
                                    <p:anim calcmode="lin" valueType="num">
                                      <p:cBhvr>
                                        <p:cTn id="50" dur="500"/>
                                        <p:tgtEl>
                                          <p:spTgt spid="10"/>
                                        </p:tgtEl>
                                        <p:attrNameLst>
                                          <p:attrName>ppt_w</p:attrName>
                                        </p:attrNameLst>
                                      </p:cBhvr>
                                      <p:tavLst>
                                        <p:tav tm="0">
                                          <p:val>
                                            <p:strVal val="ppt_w"/>
                                          </p:val>
                                        </p:tav>
                                        <p:tav tm="100000">
                                          <p:val>
                                            <p:strVal val="ppt_w*0.70"/>
                                          </p:val>
                                        </p:tav>
                                      </p:tavLst>
                                    </p:anim>
                                    <p:anim calcmode="lin" valueType="num">
                                      <p:cBhvr>
                                        <p:cTn id="51" dur="500"/>
                                        <p:tgtEl>
                                          <p:spTgt spid="10"/>
                                        </p:tgtEl>
                                        <p:attrNameLst>
                                          <p:attrName>ppt_h</p:attrName>
                                        </p:attrNameLst>
                                      </p:cBhvr>
                                      <p:tavLst>
                                        <p:tav tm="0">
                                          <p:val>
                                            <p:strVal val="ppt_h"/>
                                          </p:val>
                                        </p:tav>
                                        <p:tav tm="100000">
                                          <p:val>
                                            <p:strVal val="ppt_h"/>
                                          </p:val>
                                        </p:tav>
                                      </p:tavLst>
                                    </p:anim>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par>
                          <p:cTn id="54" fill="hold">
                            <p:stCondLst>
                              <p:cond delay="500"/>
                            </p:stCondLst>
                            <p:childTnLst>
                              <p:par>
                                <p:cTn id="55" presetID="55" presetClass="entr" presetSubtype="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strVal val="#ppt_w*0.70"/>
                                          </p:val>
                                        </p:tav>
                                        <p:tav tm="100000">
                                          <p:val>
                                            <p:strVal val="#ppt_w"/>
                                          </p:val>
                                        </p:tav>
                                      </p:tavLst>
                                    </p:anim>
                                    <p:anim calcmode="lin" valueType="num">
                                      <p:cBhvr>
                                        <p:cTn id="58" dur="500" fill="hold"/>
                                        <p:tgtEl>
                                          <p:spTgt spid="14"/>
                                        </p:tgtEl>
                                        <p:attrNameLst>
                                          <p:attrName>ppt_h</p:attrName>
                                        </p:attrNameLst>
                                      </p:cBhvr>
                                      <p:tavLst>
                                        <p:tav tm="0">
                                          <p:val>
                                            <p:strVal val="#ppt_h"/>
                                          </p:val>
                                        </p:tav>
                                        <p:tav tm="100000">
                                          <p:val>
                                            <p:strVal val="#ppt_h"/>
                                          </p:val>
                                        </p:tav>
                                      </p:tavLst>
                                    </p:anim>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1"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5" presetClass="exit" presetSubtype="0" fill="hold" grpId="0" nodeType="clickEffect">
                                  <p:stCondLst>
                                    <p:cond delay="0"/>
                                  </p:stCondLst>
                                  <p:childTnLst>
                                    <p:anim calcmode="lin" valueType="num">
                                      <p:cBhvr>
                                        <p:cTn id="69" dur="500"/>
                                        <p:tgtEl>
                                          <p:spTgt spid="11"/>
                                        </p:tgtEl>
                                        <p:attrNameLst>
                                          <p:attrName>ppt_w</p:attrName>
                                        </p:attrNameLst>
                                      </p:cBhvr>
                                      <p:tavLst>
                                        <p:tav tm="0">
                                          <p:val>
                                            <p:strVal val="ppt_w"/>
                                          </p:val>
                                        </p:tav>
                                        <p:tav tm="100000">
                                          <p:val>
                                            <p:strVal val="ppt_w*0.70"/>
                                          </p:val>
                                        </p:tav>
                                      </p:tavLst>
                                    </p:anim>
                                    <p:anim calcmode="lin" valueType="num">
                                      <p:cBhvr>
                                        <p:cTn id="70" dur="500"/>
                                        <p:tgtEl>
                                          <p:spTgt spid="11"/>
                                        </p:tgtEl>
                                        <p:attrNameLst>
                                          <p:attrName>ppt_h</p:attrName>
                                        </p:attrNameLst>
                                      </p:cBhvr>
                                      <p:tavLst>
                                        <p:tav tm="0">
                                          <p:val>
                                            <p:strVal val="ppt_h"/>
                                          </p:val>
                                        </p:tav>
                                        <p:tav tm="100000">
                                          <p:val>
                                            <p:strVal val="ppt_h"/>
                                          </p:val>
                                        </p:tav>
                                      </p:tavLst>
                                    </p:anim>
                                    <p:animEffect transition="out" filter="fade">
                                      <p:cBhvr>
                                        <p:cTn id="71" dur="500"/>
                                        <p:tgtEl>
                                          <p:spTgt spid="11"/>
                                        </p:tgtEl>
                                      </p:cBhvr>
                                    </p:animEffect>
                                    <p:set>
                                      <p:cBhvr>
                                        <p:cTn id="72" dur="1" fill="hold">
                                          <p:stCondLst>
                                            <p:cond delay="499"/>
                                          </p:stCondLst>
                                        </p:cTn>
                                        <p:tgtEl>
                                          <p:spTgt spid="11"/>
                                        </p:tgtEl>
                                        <p:attrNameLst>
                                          <p:attrName>style.visibility</p:attrName>
                                        </p:attrNameLst>
                                      </p:cBhvr>
                                      <p:to>
                                        <p:strVal val="hidden"/>
                                      </p:to>
                                    </p:set>
                                  </p:childTnLst>
                                </p:cTn>
                              </p:par>
                            </p:childTnLst>
                          </p:cTn>
                        </p:par>
                        <p:par>
                          <p:cTn id="73" fill="hold">
                            <p:stCondLst>
                              <p:cond delay="500"/>
                            </p:stCondLst>
                            <p:childTnLst>
                              <p:par>
                                <p:cTn id="74" presetID="55" presetClass="entr" presetSubtype="0" fill="hold" grpId="0" nodeType="after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500" fill="hold"/>
                                        <p:tgtEl>
                                          <p:spTgt spid="15"/>
                                        </p:tgtEl>
                                        <p:attrNameLst>
                                          <p:attrName>ppt_w</p:attrName>
                                        </p:attrNameLst>
                                      </p:cBhvr>
                                      <p:tavLst>
                                        <p:tav tm="0">
                                          <p:val>
                                            <p:strVal val="#ppt_w*0.70"/>
                                          </p:val>
                                        </p:tav>
                                        <p:tav tm="100000">
                                          <p:val>
                                            <p:strVal val="#ppt_w"/>
                                          </p:val>
                                        </p:tav>
                                      </p:tavLst>
                                    </p:anim>
                                    <p:anim calcmode="lin" valueType="num">
                                      <p:cBhvr>
                                        <p:cTn id="77" dur="500" fill="hold"/>
                                        <p:tgtEl>
                                          <p:spTgt spid="15"/>
                                        </p:tgtEl>
                                        <p:attrNameLst>
                                          <p:attrName>ppt_h</p:attrName>
                                        </p:attrNameLst>
                                      </p:cBhvr>
                                      <p:tavLst>
                                        <p:tav tm="0">
                                          <p:val>
                                            <p:strVal val="#ppt_h"/>
                                          </p:val>
                                        </p:tav>
                                        <p:tav tm="100000">
                                          <p:val>
                                            <p:strVal val="#ppt_h"/>
                                          </p:val>
                                        </p:tav>
                                      </p:tavLst>
                                    </p:anim>
                                    <p:animEffect transition="in" filter="fade">
                                      <p:cBhvr>
                                        <p:cTn id="7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1" grpId="1" animBg="1"/>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181788" y="143435"/>
            <a:ext cx="3890683" cy="67145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9" name="TextBox 8"/>
          <p:cNvSpPr txBox="1"/>
          <p:nvPr/>
        </p:nvSpPr>
        <p:spPr>
          <a:xfrm>
            <a:off x="8394271" y="1200268"/>
            <a:ext cx="3465716" cy="4442242"/>
          </a:xfrm>
          <a:prstGeom prst="rect">
            <a:avLst/>
          </a:prstGeom>
          <a:noFill/>
        </p:spPr>
        <p:txBody>
          <a:bodyPr wrap="square" rtlCol="0">
            <a:spAutoFit/>
          </a:bodyPr>
          <a:lstStyle/>
          <a:p>
            <a:pPr defTabSz="609585">
              <a:spcAft>
                <a:spcPts val="1600"/>
              </a:spcAft>
            </a:pPr>
            <a:r>
              <a:rPr lang="zh-TW" altLang="en-US" sz="2400" dirty="0">
                <a:solidFill>
                  <a:prstClr val="white"/>
                </a:solidFill>
                <a:ea typeface="微軟正黑體" panose="020B0604030504040204" pitchFamily="34" charset="-120"/>
              </a:rPr>
              <a:t>清楚的品牌形象</a:t>
            </a:r>
            <a:endParaRPr lang="en-US" sz="2400" dirty="0">
              <a:solidFill>
                <a:prstClr val="white"/>
              </a:solidFill>
              <a:ea typeface="微軟正黑體" panose="020B0604030504040204" pitchFamily="34" charset="-120"/>
            </a:endParaRPr>
          </a:p>
          <a:p>
            <a:pPr defTabSz="609585">
              <a:spcAft>
                <a:spcPts val="1600"/>
              </a:spcAft>
            </a:pPr>
            <a:r>
              <a:rPr lang="zh-TW" altLang="en-US" sz="2400" dirty="0">
                <a:solidFill>
                  <a:prstClr val="white"/>
                </a:solidFill>
                <a:ea typeface="微軟正黑體" panose="020B0604030504040204" pitchFamily="34" charset="-120"/>
              </a:rPr>
              <a:t>內容是容易閱讀的</a:t>
            </a:r>
            <a:endParaRPr lang="en-US" sz="2400" dirty="0">
              <a:solidFill>
                <a:prstClr val="white"/>
              </a:solidFill>
              <a:ea typeface="微軟正黑體" panose="020B0604030504040204" pitchFamily="34" charset="-120"/>
            </a:endParaRPr>
          </a:p>
          <a:p>
            <a:pPr defTabSz="609585">
              <a:spcAft>
                <a:spcPts val="1600"/>
              </a:spcAft>
            </a:pPr>
            <a:r>
              <a:rPr lang="zh-TW" altLang="en-US" sz="2400" dirty="0">
                <a:solidFill>
                  <a:prstClr val="white"/>
                </a:solidFill>
                <a:ea typeface="微軟正黑體" panose="020B0604030504040204" pitchFamily="34" charset="-120"/>
              </a:rPr>
              <a:t>非常視覺化</a:t>
            </a:r>
            <a:r>
              <a:rPr lang="en-US" sz="2400" dirty="0">
                <a:solidFill>
                  <a:prstClr val="white"/>
                </a:solidFill>
                <a:ea typeface="微軟正黑體" panose="020B0604030504040204" pitchFamily="34" charset="-120"/>
              </a:rPr>
              <a:t> – </a:t>
            </a:r>
            <a:r>
              <a:rPr lang="zh-TW" altLang="en-US" sz="2400" dirty="0">
                <a:solidFill>
                  <a:prstClr val="white"/>
                </a:solidFill>
                <a:ea typeface="微軟正黑體" panose="020B0604030504040204" pitchFamily="34" charset="-120"/>
              </a:rPr>
              <a:t>善用大量的照片</a:t>
            </a:r>
            <a:endParaRPr lang="en-US" sz="2400" dirty="0">
              <a:solidFill>
                <a:prstClr val="white"/>
              </a:solidFill>
              <a:ea typeface="微軟正黑體" panose="020B0604030504040204" pitchFamily="34" charset="-120"/>
            </a:endParaRPr>
          </a:p>
          <a:p>
            <a:pPr defTabSz="609585">
              <a:spcAft>
                <a:spcPts val="1600"/>
              </a:spcAft>
            </a:pPr>
            <a:r>
              <a:rPr lang="zh-TW" altLang="en-US" sz="2400" dirty="0">
                <a:solidFill>
                  <a:prstClr val="white"/>
                </a:solidFill>
                <a:ea typeface="微軟正黑體" panose="020B0604030504040204" pitchFamily="34" charset="-120"/>
              </a:rPr>
              <a:t>響應式設計</a:t>
            </a:r>
            <a:r>
              <a:rPr lang="en-US" sz="2400" dirty="0">
                <a:solidFill>
                  <a:prstClr val="white"/>
                </a:solidFill>
                <a:ea typeface="微軟正黑體" panose="020B0604030504040204" pitchFamily="34" charset="-120"/>
              </a:rPr>
              <a:t> – </a:t>
            </a:r>
            <a:r>
              <a:rPr lang="zh-TW" altLang="en-US" sz="2400" dirty="0">
                <a:solidFill>
                  <a:prstClr val="white"/>
                </a:solidFill>
                <a:ea typeface="微軟正黑體" panose="020B0604030504040204" pitchFamily="34" charset="-120"/>
              </a:rPr>
              <a:t>很棒的跨裝置使用體驗</a:t>
            </a:r>
            <a:endParaRPr lang="en-US" sz="2400" dirty="0">
              <a:solidFill>
                <a:prstClr val="white"/>
              </a:solidFill>
              <a:ea typeface="微軟正黑體" panose="020B0604030504040204" pitchFamily="34" charset="-120"/>
            </a:endParaRPr>
          </a:p>
          <a:p>
            <a:pPr defTabSz="609585">
              <a:spcAft>
                <a:spcPts val="1600"/>
              </a:spcAft>
            </a:pPr>
            <a:r>
              <a:rPr lang="zh-TW" altLang="en-US" sz="2400" dirty="0">
                <a:solidFill>
                  <a:prstClr val="white"/>
                </a:solidFill>
                <a:ea typeface="微軟正黑體" panose="020B0604030504040204" pitchFamily="34" charset="-120"/>
              </a:rPr>
              <a:t>互動性佳</a:t>
            </a:r>
            <a:endParaRPr lang="en-US" sz="2400" dirty="0">
              <a:solidFill>
                <a:prstClr val="white"/>
              </a:solidFill>
              <a:ea typeface="微軟正黑體" panose="020B0604030504040204" pitchFamily="34" charset="-120"/>
            </a:endParaRPr>
          </a:p>
          <a:p>
            <a:pPr defTabSz="609585">
              <a:spcAft>
                <a:spcPts val="1600"/>
              </a:spcAft>
            </a:pPr>
            <a:r>
              <a:rPr lang="zh-TW" altLang="en-US" sz="2400" dirty="0">
                <a:solidFill>
                  <a:prstClr val="white"/>
                </a:solidFill>
                <a:ea typeface="微軟正黑體" panose="020B0604030504040204" pitchFamily="34" charset="-120"/>
              </a:rPr>
              <a:t>現有 </a:t>
            </a:r>
            <a:r>
              <a:rPr lang="en-US" altLang="zh-TW" sz="2400" dirty="0">
                <a:solidFill>
                  <a:prstClr val="white"/>
                </a:solidFill>
                <a:ea typeface="微軟正黑體" panose="020B0604030504040204" pitchFamily="34" charset="-120"/>
              </a:rPr>
              <a:t>&amp;</a:t>
            </a:r>
            <a:r>
              <a:rPr lang="zh-TW" altLang="en-US" sz="2400" dirty="0">
                <a:solidFill>
                  <a:prstClr val="white"/>
                </a:solidFill>
                <a:ea typeface="微軟正黑體" panose="020B0604030504040204" pitchFamily="34" charset="-120"/>
              </a:rPr>
              <a:t> 潛在顧客都可以找到他們要的資訊</a:t>
            </a:r>
            <a:endParaRPr lang="en-US" sz="2400" dirty="0">
              <a:solidFill>
                <a:prstClr val="white"/>
              </a:solidFill>
              <a:ea typeface="微軟正黑體" panose="020B0604030504040204" pitchFamily="34" charset="-120"/>
            </a:endParaRPr>
          </a:p>
        </p:txBody>
      </p:sp>
      <p:sp>
        <p:nvSpPr>
          <p:cNvPr id="10" name="Rectangle 9"/>
          <p:cNvSpPr/>
          <p:nvPr/>
        </p:nvSpPr>
        <p:spPr>
          <a:xfrm>
            <a:off x="231866" y="143435"/>
            <a:ext cx="7226769" cy="10757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zh-TW" altLang="en-US" sz="3200" dirty="0">
                <a:solidFill>
                  <a:prstClr val="white"/>
                </a:solidFill>
                <a:latin typeface="微軟正黑體" panose="020B0604030504040204" pitchFamily="34" charset="-120"/>
                <a:ea typeface="微軟正黑體" panose="020B0604030504040204" pitchFamily="34" charset="-120"/>
              </a:rPr>
              <a:t>為什麼這些網站是有效的</a:t>
            </a:r>
            <a:r>
              <a:rPr lang="en-US" altLang="zh-TW" sz="3200" dirty="0">
                <a:solidFill>
                  <a:prstClr val="white"/>
                </a:solidFill>
                <a:latin typeface="微軟正黑體" panose="020B0604030504040204" pitchFamily="34" charset="-120"/>
                <a:ea typeface="微軟正黑體" panose="020B0604030504040204" pitchFamily="34" charset="-120"/>
              </a:rPr>
              <a:t>?</a:t>
            </a:r>
            <a:endParaRPr lang="en-US" sz="3200" dirty="0">
              <a:solidFill>
                <a:prstClr val="white"/>
              </a:solidFill>
              <a:latin typeface="微軟正黑體" panose="020B0604030504040204" pitchFamily="34" charset="-120"/>
              <a:ea typeface="微軟正黑體" panose="020B0604030504040204" pitchFamily="34" charset="-120"/>
            </a:endParaRPr>
          </a:p>
        </p:txBody>
      </p:sp>
      <p:sp>
        <p:nvSpPr>
          <p:cNvPr id="29" name="Title 2"/>
          <p:cNvSpPr txBox="1">
            <a:spLocks/>
          </p:cNvSpPr>
          <p:nvPr/>
        </p:nvSpPr>
        <p:spPr>
          <a:xfrm>
            <a:off x="131495" y="0"/>
            <a:ext cx="937188" cy="6858000"/>
          </a:xfrm>
          <a:prstGeom prst="rect">
            <a:avLst/>
          </a:prstGeom>
        </p:spPr>
        <p:txBody>
          <a:bodyPr vert="eaVert"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5067" dirty="0">
                <a:solidFill>
                  <a:prstClr val="white"/>
                </a:solidFill>
                <a:latin typeface="Helvetica Neue" charset="0"/>
                <a:ea typeface="Helvetica Neue" charset="0"/>
                <a:cs typeface="Helvetica Neue" charset="0"/>
              </a:rPr>
              <a:t>設計中心</a:t>
            </a:r>
            <a:endParaRPr lang="en-US" altLang="zh-TW" sz="5067" dirty="0">
              <a:solidFill>
                <a:prstClr val="white"/>
              </a:solidFill>
              <a:latin typeface="Helvetica Neue" charset="0"/>
              <a:ea typeface="Helvetica Neue" charset="0"/>
              <a:cs typeface="Helvetica Neue" charset="0"/>
            </a:endParaRPr>
          </a:p>
        </p:txBody>
      </p:sp>
      <p:pic>
        <p:nvPicPr>
          <p:cNvPr id="16" name="Picture 11" descr="Design2_A.png"/>
          <p:cNvPicPr>
            <a:picLocks noChangeAspect="1"/>
          </p:cNvPicPr>
          <p:nvPr/>
        </p:nvPicPr>
        <p:blipFill>
          <a:blip r:embed="rId3"/>
          <a:stretch>
            <a:fillRect/>
          </a:stretch>
        </p:blipFill>
        <p:spPr>
          <a:xfrm>
            <a:off x="231866" y="1241961"/>
            <a:ext cx="5361311" cy="4629150"/>
          </a:xfrm>
          <a:prstGeom prst="rect">
            <a:avLst/>
          </a:prstGeom>
        </p:spPr>
      </p:pic>
      <p:pic>
        <p:nvPicPr>
          <p:cNvPr id="17" name="Picture 6" descr="Picture 6"/>
          <p:cNvPicPr>
            <a:picLocks noChangeAspect="1"/>
          </p:cNvPicPr>
          <p:nvPr/>
        </p:nvPicPr>
        <p:blipFill>
          <a:blip r:embed="rId4"/>
          <a:srcRect l="23962" t="9509" r="38490"/>
          <a:stretch>
            <a:fillRect/>
          </a:stretch>
        </p:blipFill>
        <p:spPr>
          <a:xfrm>
            <a:off x="3750058" y="2563889"/>
            <a:ext cx="4270547" cy="4271350"/>
          </a:xfrm>
          <a:prstGeom prst="rect">
            <a:avLst/>
          </a:prstGeom>
          <a:ln w="12700">
            <a:miter lim="400000"/>
            <a:headEnd/>
            <a:tailEnd/>
          </a:ln>
        </p:spPr>
      </p:pic>
      <p:pic>
        <p:nvPicPr>
          <p:cNvPr id="18" name="Picture 4" descr="Picture 4"/>
          <p:cNvPicPr>
            <a:picLocks noChangeAspect="1"/>
          </p:cNvPicPr>
          <p:nvPr/>
        </p:nvPicPr>
        <p:blipFill>
          <a:blip r:embed="rId5" cstate="print"/>
          <a:srcRect l="9999" t="37419" r="74906" b="10287"/>
          <a:stretch>
            <a:fillRect/>
          </a:stretch>
        </p:blipFill>
        <p:spPr>
          <a:xfrm>
            <a:off x="23356" y="3573179"/>
            <a:ext cx="1716802" cy="2467904"/>
          </a:xfrm>
          <a:prstGeom prst="rect">
            <a:avLst/>
          </a:prstGeom>
          <a:ln w="12700">
            <a:miter lim="400000"/>
            <a:headEnd/>
            <a:tailEnd/>
          </a:ln>
        </p:spPr>
      </p:pic>
      <p:pic>
        <p:nvPicPr>
          <p:cNvPr id="20" name="Picture 14" descr="Design2_B2.png"/>
          <p:cNvPicPr>
            <a:picLocks noChangeAspect="1"/>
          </p:cNvPicPr>
          <p:nvPr/>
        </p:nvPicPr>
        <p:blipFill>
          <a:blip r:embed="rId6"/>
          <a:stretch>
            <a:fillRect/>
          </a:stretch>
        </p:blipFill>
        <p:spPr>
          <a:xfrm>
            <a:off x="4393027" y="3928011"/>
            <a:ext cx="3028950" cy="1943099"/>
          </a:xfrm>
          <a:prstGeom prst="rect">
            <a:avLst/>
          </a:prstGeom>
        </p:spPr>
      </p:pic>
      <p:pic>
        <p:nvPicPr>
          <p:cNvPr id="21" name="Picture 5" descr="Picture 5"/>
          <p:cNvPicPr>
            <a:picLocks noChangeAspect="1"/>
          </p:cNvPicPr>
          <p:nvPr/>
        </p:nvPicPr>
        <p:blipFill>
          <a:blip r:embed="rId7" cstate="print"/>
          <a:srcRect t="49317" r="88113" b="9302"/>
          <a:stretch>
            <a:fillRect/>
          </a:stretch>
        </p:blipFill>
        <p:spPr>
          <a:xfrm>
            <a:off x="6870096" y="4767916"/>
            <a:ext cx="1351982" cy="1952862"/>
          </a:xfrm>
          <a:prstGeom prst="rect">
            <a:avLst/>
          </a:prstGeom>
          <a:ln w="12700">
            <a:miter lim="400000"/>
            <a:headEnd/>
            <a:tailEnd/>
          </a:ln>
        </p:spPr>
      </p:pic>
      <p:pic>
        <p:nvPicPr>
          <p:cNvPr id="22" name="Picture 15" descr="Design2_C.png"/>
          <p:cNvPicPr>
            <a:picLocks noChangeAspect="1"/>
          </p:cNvPicPr>
          <p:nvPr/>
        </p:nvPicPr>
        <p:blipFill>
          <a:blip r:embed="rId8" cstate="print"/>
          <a:stretch>
            <a:fillRect/>
          </a:stretch>
        </p:blipFill>
        <p:spPr>
          <a:xfrm>
            <a:off x="221077" y="3985160"/>
            <a:ext cx="1200150" cy="1657350"/>
          </a:xfrm>
          <a:prstGeom prst="rect">
            <a:avLst/>
          </a:prstGeom>
        </p:spPr>
      </p:pic>
      <p:pic>
        <p:nvPicPr>
          <p:cNvPr id="23" name="Picture 16" descr="Design2_D.png"/>
          <p:cNvPicPr>
            <a:picLocks noChangeAspect="1"/>
          </p:cNvPicPr>
          <p:nvPr/>
        </p:nvPicPr>
        <p:blipFill>
          <a:blip r:embed="rId9" cstate="print"/>
          <a:stretch>
            <a:fillRect/>
          </a:stretch>
        </p:blipFill>
        <p:spPr>
          <a:xfrm>
            <a:off x="7250527" y="5242460"/>
            <a:ext cx="552620" cy="1028700"/>
          </a:xfrm>
          <a:prstGeom prst="rect">
            <a:avLst/>
          </a:prstGeom>
        </p:spPr>
      </p:pic>
    </p:spTree>
    <p:extLst>
      <p:ext uri="{BB962C8B-B14F-4D97-AF65-F5344CB8AC3E}">
        <p14:creationId xmlns:p14="http://schemas.microsoft.com/office/powerpoint/2010/main" val="105829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513482" y="894877"/>
            <a:ext cx="3227295" cy="5386090"/>
          </a:xfrm>
          <a:prstGeom prst="rect">
            <a:avLst/>
          </a:prstGeom>
          <a:noFill/>
        </p:spPr>
        <p:txBody>
          <a:bodyPr wrap="square" rtlCol="0">
            <a:spAutoFit/>
          </a:bodyPr>
          <a:lstStyle/>
          <a:p>
            <a:pPr defTabSz="609585">
              <a:spcAft>
                <a:spcPts val="1600"/>
              </a:spcAft>
            </a:pPr>
            <a:r>
              <a:rPr lang="en-US" sz="2400" dirty="0">
                <a:solidFill>
                  <a:prstClr val="white"/>
                </a:solidFill>
              </a:rPr>
              <a:t>Clear sense of branding</a:t>
            </a:r>
          </a:p>
          <a:p>
            <a:pPr defTabSz="609585">
              <a:spcAft>
                <a:spcPts val="1600"/>
              </a:spcAft>
            </a:pPr>
            <a:r>
              <a:rPr lang="en-US" sz="2400" dirty="0">
                <a:solidFill>
                  <a:prstClr val="white"/>
                </a:solidFill>
              </a:rPr>
              <a:t>Content is easy to read</a:t>
            </a:r>
          </a:p>
          <a:p>
            <a:pPr defTabSz="609585">
              <a:spcAft>
                <a:spcPts val="1600"/>
              </a:spcAft>
            </a:pPr>
            <a:r>
              <a:rPr lang="en-US" sz="2400" dirty="0">
                <a:solidFill>
                  <a:prstClr val="white"/>
                </a:solidFill>
              </a:rPr>
              <a:t>Image driven featuring client’s artwork</a:t>
            </a:r>
          </a:p>
          <a:p>
            <a:pPr defTabSz="609585">
              <a:spcAft>
                <a:spcPts val="1600"/>
              </a:spcAft>
            </a:pPr>
            <a:r>
              <a:rPr lang="en-US" sz="2400" dirty="0">
                <a:solidFill>
                  <a:prstClr val="white"/>
                </a:solidFill>
              </a:rPr>
              <a:t>Responsive design – Great user experience across all devices</a:t>
            </a:r>
          </a:p>
          <a:p>
            <a:pPr defTabSz="609585">
              <a:spcAft>
                <a:spcPts val="1600"/>
              </a:spcAft>
            </a:pPr>
            <a:r>
              <a:rPr lang="en-US" sz="2400" dirty="0">
                <a:solidFill>
                  <a:prstClr val="white"/>
                </a:solidFill>
              </a:rPr>
              <a:t>Interactive</a:t>
            </a:r>
          </a:p>
          <a:p>
            <a:pPr defTabSz="609585">
              <a:spcAft>
                <a:spcPts val="1600"/>
              </a:spcAft>
            </a:pPr>
            <a:r>
              <a:rPr lang="en-US" sz="2400" dirty="0">
                <a:solidFill>
                  <a:prstClr val="white"/>
                </a:solidFill>
              </a:rPr>
              <a:t>Shopping Experience</a:t>
            </a:r>
          </a:p>
          <a:p>
            <a:pPr defTabSz="609585">
              <a:spcAft>
                <a:spcPts val="1600"/>
              </a:spcAft>
            </a:pPr>
            <a:r>
              <a:rPr lang="en-US" sz="2400" dirty="0">
                <a:solidFill>
                  <a:prstClr val="white"/>
                </a:solidFill>
              </a:rPr>
              <a:t>Written for both fans of this artist and shoppers</a:t>
            </a:r>
          </a:p>
        </p:txBody>
      </p:sp>
      <p:sp>
        <p:nvSpPr>
          <p:cNvPr id="7" name="Rectangle 5"/>
          <p:cNvSpPr/>
          <p:nvPr/>
        </p:nvSpPr>
        <p:spPr>
          <a:xfrm>
            <a:off x="8181788" y="143435"/>
            <a:ext cx="3890683" cy="67145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endParaRPr>
          </a:p>
        </p:txBody>
      </p:sp>
      <p:sp>
        <p:nvSpPr>
          <p:cNvPr id="8" name="Rectangle 9"/>
          <p:cNvSpPr/>
          <p:nvPr/>
        </p:nvSpPr>
        <p:spPr>
          <a:xfrm>
            <a:off x="231866" y="143435"/>
            <a:ext cx="7226769" cy="10757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zh-TW" altLang="en-US" sz="3200" dirty="0">
                <a:solidFill>
                  <a:prstClr val="white"/>
                </a:solidFill>
                <a:latin typeface="微軟正黑體" panose="020B0604030504040204" pitchFamily="34" charset="-120"/>
                <a:ea typeface="微軟正黑體" panose="020B0604030504040204" pitchFamily="34" charset="-120"/>
              </a:rPr>
              <a:t>為什麼這些網站是有效的</a:t>
            </a:r>
            <a:r>
              <a:rPr lang="en-US" altLang="zh-TW" sz="3200" dirty="0">
                <a:solidFill>
                  <a:prstClr val="white"/>
                </a:solidFill>
                <a:latin typeface="微軟正黑體" panose="020B0604030504040204" pitchFamily="34" charset="-120"/>
                <a:ea typeface="微軟正黑體" panose="020B0604030504040204" pitchFamily="34" charset="-120"/>
              </a:rPr>
              <a:t>?</a:t>
            </a:r>
            <a:endParaRPr lang="en-US" sz="3200" dirty="0">
              <a:solidFill>
                <a:prstClr val="white"/>
              </a:solidFill>
              <a:latin typeface="微軟正黑體" panose="020B0604030504040204" pitchFamily="34" charset="-120"/>
              <a:ea typeface="微軟正黑體" panose="020B0604030504040204" pitchFamily="34" charset="-120"/>
            </a:endParaRPr>
          </a:p>
        </p:txBody>
      </p:sp>
      <p:sp>
        <p:nvSpPr>
          <p:cNvPr id="10" name="TextBox 8"/>
          <p:cNvSpPr txBox="1"/>
          <p:nvPr/>
        </p:nvSpPr>
        <p:spPr>
          <a:xfrm>
            <a:off x="8350286" y="944588"/>
            <a:ext cx="3571540" cy="4393510"/>
          </a:xfrm>
          <a:prstGeom prst="rect">
            <a:avLst/>
          </a:prstGeom>
          <a:noFill/>
        </p:spPr>
        <p:txBody>
          <a:bodyPr wrap="square" rtlCol="0">
            <a:spAutoFit/>
          </a:bodyPr>
          <a:lstStyle/>
          <a:p>
            <a:pPr defTabSz="812760">
              <a:spcAft>
                <a:spcPts val="2133"/>
              </a:spcAft>
            </a:pPr>
            <a:r>
              <a:rPr lang="zh-TW" altLang="en-US" sz="2400" dirty="0">
                <a:solidFill>
                  <a:prstClr val="white"/>
                </a:solidFill>
                <a:ea typeface="微軟正黑體" panose="020B0604030504040204" pitchFamily="34" charset="-120"/>
              </a:rPr>
              <a:t>清楚的品牌形象</a:t>
            </a:r>
            <a:endParaRPr lang="en-US" sz="2400" dirty="0">
              <a:solidFill>
                <a:prstClr val="white"/>
              </a:solidFill>
              <a:ea typeface="微軟正黑體" panose="020B0604030504040204" pitchFamily="34" charset="-120"/>
            </a:endParaRPr>
          </a:p>
          <a:p>
            <a:pPr defTabSz="812760">
              <a:spcAft>
                <a:spcPts val="2133"/>
              </a:spcAft>
            </a:pPr>
            <a:r>
              <a:rPr lang="zh-TW" altLang="en-US" sz="2400" dirty="0">
                <a:solidFill>
                  <a:prstClr val="white"/>
                </a:solidFill>
                <a:ea typeface="微軟正黑體" panose="020B0604030504040204" pitchFamily="34" charset="-120"/>
              </a:rPr>
              <a:t>內容是容易閱讀的</a:t>
            </a:r>
            <a:endParaRPr lang="en-US" sz="2400" dirty="0">
              <a:solidFill>
                <a:prstClr val="white"/>
              </a:solidFill>
              <a:ea typeface="微軟正黑體" panose="020B0604030504040204" pitchFamily="34" charset="-120"/>
            </a:endParaRPr>
          </a:p>
          <a:p>
            <a:pPr defTabSz="812760">
              <a:spcAft>
                <a:spcPts val="2133"/>
              </a:spcAft>
            </a:pPr>
            <a:r>
              <a:rPr lang="zh-TW" altLang="en-US" sz="2400" dirty="0">
                <a:solidFill>
                  <a:prstClr val="white"/>
                </a:solidFill>
                <a:ea typeface="微軟正黑體" panose="020B0604030504040204" pitchFamily="34" charset="-120"/>
              </a:rPr>
              <a:t>以清楚的影像視覺</a:t>
            </a:r>
            <a:r>
              <a:rPr lang="zh-TW" altLang="en-US" sz="2400" dirty="0" smtClean="0">
                <a:solidFill>
                  <a:prstClr val="white"/>
                </a:solidFill>
                <a:ea typeface="微軟正黑體" panose="020B0604030504040204" pitchFamily="34" charset="-120"/>
              </a:rPr>
              <a:t>呈現產品形象</a:t>
            </a:r>
            <a:endParaRPr lang="en-US" sz="2400" dirty="0">
              <a:solidFill>
                <a:prstClr val="white"/>
              </a:solidFill>
              <a:ea typeface="微軟正黑體" panose="020B0604030504040204" pitchFamily="34" charset="-120"/>
            </a:endParaRPr>
          </a:p>
          <a:p>
            <a:pPr defTabSz="812760">
              <a:spcAft>
                <a:spcPts val="2133"/>
              </a:spcAft>
            </a:pPr>
            <a:r>
              <a:rPr lang="zh-TW" altLang="en-US" sz="2400" dirty="0">
                <a:solidFill>
                  <a:prstClr val="white"/>
                </a:solidFill>
                <a:ea typeface="微軟正黑體" panose="020B0604030504040204" pitchFamily="34" charset="-120"/>
              </a:rPr>
              <a:t>響應式設計</a:t>
            </a:r>
            <a:r>
              <a:rPr lang="en-US" sz="2400" dirty="0">
                <a:solidFill>
                  <a:prstClr val="white"/>
                </a:solidFill>
                <a:ea typeface="微軟正黑體" panose="020B0604030504040204" pitchFamily="34" charset="-120"/>
              </a:rPr>
              <a:t> – </a:t>
            </a:r>
            <a:r>
              <a:rPr lang="zh-TW" altLang="en-US" sz="2400" dirty="0">
                <a:solidFill>
                  <a:prstClr val="white"/>
                </a:solidFill>
                <a:ea typeface="微軟正黑體" panose="020B0604030504040204" pitchFamily="34" charset="-120"/>
              </a:rPr>
              <a:t>很棒的跨裝置使用體驗</a:t>
            </a:r>
            <a:endParaRPr lang="en-US" sz="2400" dirty="0">
              <a:solidFill>
                <a:prstClr val="white"/>
              </a:solidFill>
              <a:ea typeface="微軟正黑體" panose="020B0604030504040204" pitchFamily="34" charset="-120"/>
            </a:endParaRPr>
          </a:p>
          <a:p>
            <a:pPr defTabSz="812760">
              <a:spcAft>
                <a:spcPts val="2133"/>
              </a:spcAft>
            </a:pPr>
            <a:r>
              <a:rPr lang="zh-TW" altLang="en-US" sz="2400" dirty="0">
                <a:solidFill>
                  <a:prstClr val="white"/>
                </a:solidFill>
                <a:ea typeface="微軟正黑體" panose="020B0604030504040204" pitchFamily="34" charset="-120"/>
              </a:rPr>
              <a:t>互動性</a:t>
            </a:r>
            <a:r>
              <a:rPr lang="zh-TW" altLang="en-US" sz="2400" dirty="0" smtClean="0">
                <a:solidFill>
                  <a:prstClr val="white"/>
                </a:solidFill>
                <a:ea typeface="微軟正黑體" panose="020B0604030504040204" pitchFamily="34" charset="-120"/>
              </a:rPr>
              <a:t>佳</a:t>
            </a:r>
            <a:endParaRPr lang="en-US" altLang="zh-TW" sz="2400" dirty="0" smtClean="0">
              <a:solidFill>
                <a:prstClr val="white"/>
              </a:solidFill>
              <a:ea typeface="微軟正黑體" panose="020B0604030504040204" pitchFamily="34" charset="-120"/>
            </a:endParaRPr>
          </a:p>
          <a:p>
            <a:pPr defTabSz="812760">
              <a:spcAft>
                <a:spcPts val="2133"/>
              </a:spcAft>
            </a:pPr>
            <a:r>
              <a:rPr lang="zh-TW" altLang="en-US" sz="2400" dirty="0" smtClean="0">
                <a:solidFill>
                  <a:prstClr val="white"/>
                </a:solidFill>
                <a:ea typeface="微軟正黑體" panose="020B0604030504040204" pitchFamily="34" charset="-120"/>
              </a:rPr>
              <a:t>容易搜尋商品</a:t>
            </a:r>
            <a:endParaRPr lang="en-US" altLang="zh-TW" sz="2400" dirty="0">
              <a:solidFill>
                <a:prstClr val="white"/>
              </a:solidFill>
              <a:ea typeface="微軟正黑體" panose="020B0604030504040204" pitchFamily="34" charset="-120"/>
            </a:endParaRPr>
          </a:p>
        </p:txBody>
      </p:sp>
      <p:grpSp>
        <p:nvGrpSpPr>
          <p:cNvPr id="3" name="群組 2"/>
          <p:cNvGrpSpPr/>
          <p:nvPr/>
        </p:nvGrpSpPr>
        <p:grpSpPr>
          <a:xfrm>
            <a:off x="3911241" y="2586650"/>
            <a:ext cx="4270547" cy="4271350"/>
            <a:chOff x="3911241" y="2586650"/>
            <a:chExt cx="4270547" cy="4271350"/>
          </a:xfrm>
        </p:grpSpPr>
        <p:pic>
          <p:nvPicPr>
            <p:cNvPr id="30" name="Picture 6" descr="Picture 6"/>
            <p:cNvPicPr>
              <a:picLocks noChangeAspect="1"/>
            </p:cNvPicPr>
            <p:nvPr/>
          </p:nvPicPr>
          <p:blipFill>
            <a:blip r:embed="rId3"/>
            <a:srcRect l="23962" t="9509" r="38490"/>
            <a:stretch>
              <a:fillRect/>
            </a:stretch>
          </p:blipFill>
          <p:spPr>
            <a:xfrm>
              <a:off x="3911241" y="2586650"/>
              <a:ext cx="4270547" cy="4271350"/>
            </a:xfrm>
            <a:prstGeom prst="rect">
              <a:avLst/>
            </a:prstGeom>
            <a:ln w="12700">
              <a:miter lim="400000"/>
              <a:headEnd/>
              <a:tailEnd/>
            </a:ln>
          </p:spPr>
        </p:pic>
        <p:pic>
          <p:nvPicPr>
            <p:cNvPr id="26" name="Picture 16" descr="Design3_B2.png"/>
            <p:cNvPicPr>
              <a:picLocks noChangeAspect="1"/>
            </p:cNvPicPr>
            <p:nvPr/>
          </p:nvPicPr>
          <p:blipFill>
            <a:blip r:embed="rId4" cstate="print"/>
            <a:stretch>
              <a:fillRect/>
            </a:stretch>
          </p:blipFill>
          <p:spPr>
            <a:xfrm>
              <a:off x="4607656" y="3878482"/>
              <a:ext cx="2995510" cy="1955935"/>
            </a:xfrm>
            <a:prstGeom prst="rect">
              <a:avLst/>
            </a:prstGeom>
          </p:spPr>
        </p:pic>
      </p:grpSp>
      <p:pic>
        <p:nvPicPr>
          <p:cNvPr id="27" name="Picture 5" descr="Picture 5"/>
          <p:cNvPicPr>
            <a:picLocks noChangeAspect="1"/>
          </p:cNvPicPr>
          <p:nvPr/>
        </p:nvPicPr>
        <p:blipFill>
          <a:blip r:embed="rId5" cstate="print"/>
          <a:srcRect t="49317" r="88113" b="9302"/>
          <a:stretch>
            <a:fillRect/>
          </a:stretch>
        </p:blipFill>
        <p:spPr>
          <a:xfrm>
            <a:off x="7084403" y="4730999"/>
            <a:ext cx="1351982" cy="1952862"/>
          </a:xfrm>
          <a:prstGeom prst="rect">
            <a:avLst/>
          </a:prstGeom>
          <a:ln w="12700">
            <a:miter lim="400000"/>
            <a:headEnd/>
            <a:tailEnd/>
          </a:ln>
        </p:spPr>
      </p:pic>
      <p:pic>
        <p:nvPicPr>
          <p:cNvPr id="28" name="Picture 17" descr="Design3_D.png"/>
          <p:cNvPicPr>
            <a:picLocks noChangeAspect="1"/>
          </p:cNvPicPr>
          <p:nvPr/>
        </p:nvPicPr>
        <p:blipFill>
          <a:blip r:embed="rId6" cstate="print"/>
          <a:stretch>
            <a:fillRect/>
          </a:stretch>
        </p:blipFill>
        <p:spPr>
          <a:xfrm>
            <a:off x="7464834" y="5248917"/>
            <a:ext cx="571500" cy="1042477"/>
          </a:xfrm>
          <a:prstGeom prst="rect">
            <a:avLst/>
          </a:prstGeom>
        </p:spPr>
      </p:pic>
      <p:pic>
        <p:nvPicPr>
          <p:cNvPr id="24" name="Picture 12" descr="Design3_A.png"/>
          <p:cNvPicPr>
            <a:picLocks noChangeAspect="1"/>
          </p:cNvPicPr>
          <p:nvPr/>
        </p:nvPicPr>
        <p:blipFill>
          <a:blip r:embed="rId7"/>
          <a:stretch>
            <a:fillRect/>
          </a:stretch>
        </p:blipFill>
        <p:spPr>
          <a:xfrm>
            <a:off x="303717" y="1800965"/>
            <a:ext cx="5200650" cy="4490429"/>
          </a:xfrm>
          <a:prstGeom prst="rect">
            <a:avLst/>
          </a:prstGeom>
        </p:spPr>
      </p:pic>
      <p:grpSp>
        <p:nvGrpSpPr>
          <p:cNvPr id="2" name="群組 1"/>
          <p:cNvGrpSpPr/>
          <p:nvPr/>
        </p:nvGrpSpPr>
        <p:grpSpPr>
          <a:xfrm>
            <a:off x="123425" y="3878482"/>
            <a:ext cx="1716802" cy="2412912"/>
            <a:chOff x="123425" y="3878482"/>
            <a:chExt cx="1716802" cy="2412912"/>
          </a:xfrm>
        </p:grpSpPr>
        <p:pic>
          <p:nvPicPr>
            <p:cNvPr id="25" name="Picture 4" descr="Picture 4"/>
            <p:cNvPicPr>
              <a:picLocks noChangeAspect="1"/>
            </p:cNvPicPr>
            <p:nvPr/>
          </p:nvPicPr>
          <p:blipFill>
            <a:blip r:embed="rId8" cstate="print"/>
            <a:srcRect l="9999" t="37419" r="74906" b="10287"/>
            <a:stretch>
              <a:fillRect/>
            </a:stretch>
          </p:blipFill>
          <p:spPr>
            <a:xfrm>
              <a:off x="123425" y="3878482"/>
              <a:ext cx="1716802" cy="2412912"/>
            </a:xfrm>
            <a:prstGeom prst="rect">
              <a:avLst/>
            </a:prstGeom>
            <a:ln w="12700">
              <a:miter lim="400000"/>
              <a:headEnd/>
              <a:tailEnd/>
            </a:ln>
          </p:spPr>
        </p:pic>
        <p:pic>
          <p:nvPicPr>
            <p:cNvPr id="29" name="Picture 18" descr="Design3_C.png"/>
            <p:cNvPicPr>
              <a:picLocks noChangeAspect="1"/>
            </p:cNvPicPr>
            <p:nvPr/>
          </p:nvPicPr>
          <p:blipFill>
            <a:blip r:embed="rId9" cstate="print"/>
            <a:stretch>
              <a:fillRect/>
            </a:stretch>
          </p:blipFill>
          <p:spPr>
            <a:xfrm>
              <a:off x="371495" y="4375235"/>
              <a:ext cx="1134919" cy="1459182"/>
            </a:xfrm>
            <a:prstGeom prst="rect">
              <a:avLst/>
            </a:prstGeom>
          </p:spPr>
        </p:pic>
      </p:grpSp>
    </p:spTree>
    <p:extLst>
      <p:ext uri="{BB962C8B-B14F-4D97-AF65-F5344CB8AC3E}">
        <p14:creationId xmlns:p14="http://schemas.microsoft.com/office/powerpoint/2010/main" val="360371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344400" cy="6858000"/>
          </a:xfrm>
          <a:prstGeom prst="rect">
            <a:avLst/>
          </a:prstGeom>
        </p:spPr>
      </p:pic>
      <p:sp>
        <p:nvSpPr>
          <p:cNvPr id="6" name="TextBox 5"/>
          <p:cNvSpPr txBox="1"/>
          <p:nvPr/>
        </p:nvSpPr>
        <p:spPr>
          <a:xfrm>
            <a:off x="0" y="6078300"/>
            <a:ext cx="12344400" cy="748988"/>
          </a:xfrm>
          <a:prstGeom prst="rect">
            <a:avLst/>
          </a:prstGeom>
          <a:solidFill>
            <a:srgbClr val="403152">
              <a:alpha val="84000"/>
            </a:srgbClr>
          </a:solidFill>
        </p:spPr>
        <p:txBody>
          <a:bodyPr wrap="square" rtlCol="0">
            <a:spAutoFit/>
          </a:bodyPr>
          <a:lstStyle/>
          <a:p>
            <a:pPr algn="ctr" defTabSz="609585"/>
            <a:r>
              <a:rPr lang="zh-TW" altLang="en-US" sz="4267" dirty="0">
                <a:solidFill>
                  <a:srgbClr val="FFFFFF"/>
                </a:solidFill>
                <a:latin typeface="微軟正黑體" panose="020B0604030504040204" pitchFamily="34" charset="-120"/>
                <a:ea typeface="微軟正黑體" panose="020B0604030504040204" pitchFamily="34" charset="-120"/>
              </a:rPr>
              <a:t>業主都知道他們需要一個網站</a:t>
            </a:r>
            <a:endParaRPr lang="en-US" sz="4267" dirty="0">
              <a:solidFill>
                <a:srgbClr val="FFFFFF"/>
              </a:solidFill>
              <a:latin typeface="微軟正黑體" panose="020B0604030504040204" pitchFamily="34" charset="-120"/>
              <a:ea typeface="微軟正黑體" panose="020B0604030504040204" pitchFamily="34" charset="-120"/>
            </a:endParaRPr>
          </a:p>
        </p:txBody>
      </p:sp>
      <p:sp>
        <p:nvSpPr>
          <p:cNvPr id="7" name="TextBox 6"/>
          <p:cNvSpPr txBox="1"/>
          <p:nvPr/>
        </p:nvSpPr>
        <p:spPr>
          <a:xfrm>
            <a:off x="-152400" y="6085971"/>
            <a:ext cx="12496800" cy="789896"/>
          </a:xfrm>
          <a:prstGeom prst="rect">
            <a:avLst/>
          </a:prstGeom>
          <a:noFill/>
        </p:spPr>
        <p:txBody>
          <a:bodyPr wrap="square" rtlCol="0">
            <a:spAutoFit/>
          </a:bodyPr>
          <a:lstStyle/>
          <a:p>
            <a:pPr algn="ctr" defTabSz="609585"/>
            <a:r>
              <a:rPr lang="zh-TW" altLang="en-US" sz="4533" dirty="0">
                <a:solidFill>
                  <a:srgbClr val="FFFFFF"/>
                </a:solidFill>
                <a:latin typeface="微軟正黑體" panose="020B0604030504040204" pitchFamily="34" charset="-120"/>
                <a:ea typeface="微軟正黑體" panose="020B0604030504040204" pitchFamily="34" charset="-120"/>
              </a:rPr>
              <a:t>但是，他們也需要</a:t>
            </a:r>
            <a:endParaRPr lang="en-US" sz="4533" dirty="0">
              <a:solidFill>
                <a:srgbClr val="FFFFFF"/>
              </a:solidFill>
              <a:latin typeface="微軟正黑體" panose="020B0604030504040204" pitchFamily="34" charset="-120"/>
              <a:ea typeface="微軟正黑體" panose="020B0604030504040204" pitchFamily="34" charset="-120"/>
            </a:endParaRPr>
          </a:p>
        </p:txBody>
      </p:sp>
      <p:sp>
        <p:nvSpPr>
          <p:cNvPr id="8" name="Rectangle 7"/>
          <p:cNvSpPr/>
          <p:nvPr/>
        </p:nvSpPr>
        <p:spPr>
          <a:xfrm>
            <a:off x="0" y="114300"/>
            <a:ext cx="6248400" cy="914400"/>
          </a:xfrm>
          <a:prstGeom prst="rect">
            <a:avLst/>
          </a:prstGeom>
          <a:solidFill>
            <a:srgbClr val="00B0F0">
              <a:alpha val="8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zh-TW" altLang="en-US" sz="4000" dirty="0">
                <a:solidFill>
                  <a:prstClr val="white"/>
                </a:solidFill>
                <a:ea typeface="微軟正黑體" panose="020B0604030504040204" pitchFamily="34" charset="-120"/>
              </a:rPr>
              <a:t>流量</a:t>
            </a:r>
            <a:endParaRPr lang="en-US" sz="4000" dirty="0">
              <a:solidFill>
                <a:prstClr val="white"/>
              </a:solidFill>
              <a:ea typeface="微軟正黑體" panose="020B0604030504040204" pitchFamily="34" charset="-120"/>
            </a:endParaRPr>
          </a:p>
        </p:txBody>
      </p:sp>
      <p:sp>
        <p:nvSpPr>
          <p:cNvPr id="9" name="Rectangle 8"/>
          <p:cNvSpPr/>
          <p:nvPr/>
        </p:nvSpPr>
        <p:spPr>
          <a:xfrm>
            <a:off x="0" y="1257300"/>
            <a:ext cx="6248400" cy="914400"/>
          </a:xfrm>
          <a:prstGeom prst="rect">
            <a:avLst/>
          </a:prstGeom>
          <a:solidFill>
            <a:srgbClr val="00B0F0">
              <a:alpha val="8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zh-TW" altLang="en-US" sz="4000" dirty="0">
                <a:solidFill>
                  <a:prstClr val="white"/>
                </a:solidFill>
                <a:ea typeface="微軟正黑體" panose="020B0604030504040204" pitchFamily="34" charset="-120"/>
              </a:rPr>
              <a:t>社群媒體</a:t>
            </a:r>
            <a:endParaRPr lang="en-US" sz="4000" dirty="0">
              <a:solidFill>
                <a:prstClr val="white"/>
              </a:solidFill>
              <a:ea typeface="微軟正黑體" panose="020B0604030504040204" pitchFamily="34" charset="-120"/>
            </a:endParaRPr>
          </a:p>
        </p:txBody>
      </p:sp>
      <p:sp>
        <p:nvSpPr>
          <p:cNvPr id="10" name="Rectangle 9"/>
          <p:cNvSpPr/>
          <p:nvPr/>
        </p:nvSpPr>
        <p:spPr>
          <a:xfrm>
            <a:off x="0" y="2400300"/>
            <a:ext cx="6248400" cy="914400"/>
          </a:xfrm>
          <a:prstGeom prst="rect">
            <a:avLst/>
          </a:prstGeom>
          <a:solidFill>
            <a:srgbClr val="00B0F0">
              <a:alpha val="8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zh-TW" altLang="en-US" sz="4000" dirty="0">
                <a:solidFill>
                  <a:prstClr val="white"/>
                </a:solidFill>
                <a:ea typeface="微軟正黑體" panose="020B0604030504040204" pitchFamily="34" charset="-120"/>
              </a:rPr>
              <a:t>在</a:t>
            </a:r>
            <a:r>
              <a:rPr lang="en-US" sz="4000" dirty="0">
                <a:solidFill>
                  <a:prstClr val="white"/>
                </a:solidFill>
                <a:ea typeface="微軟正黑體" panose="020B0604030504040204" pitchFamily="34" charset="-120"/>
              </a:rPr>
              <a:t>GOOGLE</a:t>
            </a:r>
            <a:r>
              <a:rPr lang="zh-TW" altLang="en-US" sz="4000" dirty="0">
                <a:solidFill>
                  <a:prstClr val="white"/>
                </a:solidFill>
                <a:ea typeface="微軟正黑體" panose="020B0604030504040204" pitchFamily="34" charset="-120"/>
              </a:rPr>
              <a:t>的能見度</a:t>
            </a:r>
            <a:endParaRPr lang="en-US" sz="4000" dirty="0">
              <a:solidFill>
                <a:prstClr val="white"/>
              </a:solidFill>
              <a:ea typeface="微軟正黑體" panose="020B0604030504040204" pitchFamily="34" charset="-120"/>
            </a:endParaRPr>
          </a:p>
        </p:txBody>
      </p:sp>
      <p:sp>
        <p:nvSpPr>
          <p:cNvPr id="11" name="Rectangle 10"/>
          <p:cNvSpPr/>
          <p:nvPr/>
        </p:nvSpPr>
        <p:spPr>
          <a:xfrm>
            <a:off x="0" y="3543300"/>
            <a:ext cx="6248400" cy="914400"/>
          </a:xfrm>
          <a:prstGeom prst="rect">
            <a:avLst/>
          </a:prstGeom>
          <a:solidFill>
            <a:srgbClr val="00B0F0">
              <a:alpha val="8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zh-TW" altLang="en-US" sz="4000" dirty="0">
                <a:solidFill>
                  <a:prstClr val="white"/>
                </a:solidFill>
                <a:ea typeface="微軟正黑體" panose="020B0604030504040204" pitchFamily="34" charset="-120"/>
              </a:rPr>
              <a:t>電子郵件、網域名稱</a:t>
            </a:r>
            <a:endParaRPr lang="en-US" sz="4000" dirty="0">
              <a:solidFill>
                <a:prstClr val="white"/>
              </a:solidFill>
              <a:ea typeface="微軟正黑體" panose="020B0604030504040204" pitchFamily="34" charset="-120"/>
            </a:endParaRPr>
          </a:p>
        </p:txBody>
      </p:sp>
      <p:sp>
        <p:nvSpPr>
          <p:cNvPr id="12" name="Rectangle 11"/>
          <p:cNvSpPr/>
          <p:nvPr/>
        </p:nvSpPr>
        <p:spPr>
          <a:xfrm>
            <a:off x="0" y="4686300"/>
            <a:ext cx="6248400" cy="914400"/>
          </a:xfrm>
          <a:prstGeom prst="rect">
            <a:avLst/>
          </a:prstGeom>
          <a:solidFill>
            <a:srgbClr val="00B0F0">
              <a:alpha val="8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zh-TW" altLang="en-US" sz="4000" dirty="0">
                <a:solidFill>
                  <a:prstClr val="white"/>
                </a:solidFill>
                <a:ea typeface="微軟正黑體" panose="020B0604030504040204" pitchFamily="34" charset="-120"/>
              </a:rPr>
              <a:t>電子郵件行銷活動</a:t>
            </a:r>
            <a:endParaRPr lang="en-US" sz="4000" dirty="0">
              <a:solidFill>
                <a:prstClr val="white"/>
              </a:solidFill>
              <a:ea typeface="微軟正黑體" panose="020B0604030504040204" pitchFamily="34" charset="-120"/>
            </a:endParaRPr>
          </a:p>
        </p:txBody>
      </p:sp>
      <p:sp>
        <p:nvSpPr>
          <p:cNvPr id="13" name="Rectangle 12"/>
          <p:cNvSpPr/>
          <p:nvPr/>
        </p:nvSpPr>
        <p:spPr>
          <a:xfrm>
            <a:off x="6248400" y="114300"/>
            <a:ext cx="6248400" cy="914400"/>
          </a:xfrm>
          <a:prstGeom prst="rect">
            <a:avLst/>
          </a:prstGeom>
          <a:solidFill>
            <a:schemeClr val="accent5">
              <a:lumMod val="60000"/>
              <a:lumOff val="40000"/>
              <a:alpha val="8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zh-TW" altLang="en-US" sz="4000" dirty="0">
                <a:solidFill>
                  <a:prstClr val="white"/>
                </a:solidFill>
                <a:ea typeface="微軟正黑體" panose="020B0604030504040204" pitchFamily="34" charset="-120"/>
              </a:rPr>
              <a:t>可修改</a:t>
            </a:r>
            <a:endParaRPr lang="en-US" sz="4000" dirty="0">
              <a:solidFill>
                <a:prstClr val="white"/>
              </a:solidFill>
              <a:ea typeface="微軟正黑體" panose="020B0604030504040204" pitchFamily="34" charset="-120"/>
            </a:endParaRPr>
          </a:p>
        </p:txBody>
      </p:sp>
      <p:sp>
        <p:nvSpPr>
          <p:cNvPr id="14" name="Rectangle 13"/>
          <p:cNvSpPr/>
          <p:nvPr/>
        </p:nvSpPr>
        <p:spPr>
          <a:xfrm>
            <a:off x="6248400" y="1257300"/>
            <a:ext cx="6248400" cy="914400"/>
          </a:xfrm>
          <a:prstGeom prst="rect">
            <a:avLst/>
          </a:prstGeom>
          <a:solidFill>
            <a:schemeClr val="accent5">
              <a:lumMod val="60000"/>
              <a:lumOff val="40000"/>
              <a:alpha val="8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zh-TW" altLang="en-US" sz="4000" dirty="0">
                <a:solidFill>
                  <a:prstClr val="white"/>
                </a:solidFill>
                <a:ea typeface="微軟正黑體" panose="020B0604030504040204" pitchFamily="34" charset="-120"/>
              </a:rPr>
              <a:t>電子商務</a:t>
            </a:r>
            <a:endParaRPr lang="en-US" sz="4000" dirty="0">
              <a:solidFill>
                <a:prstClr val="white"/>
              </a:solidFill>
              <a:ea typeface="微軟正黑體" panose="020B0604030504040204" pitchFamily="34" charset="-120"/>
            </a:endParaRPr>
          </a:p>
        </p:txBody>
      </p:sp>
      <p:sp>
        <p:nvSpPr>
          <p:cNvPr id="15" name="Rectangle 14"/>
          <p:cNvSpPr/>
          <p:nvPr/>
        </p:nvSpPr>
        <p:spPr>
          <a:xfrm>
            <a:off x="6248400" y="2400300"/>
            <a:ext cx="6248400" cy="914400"/>
          </a:xfrm>
          <a:prstGeom prst="rect">
            <a:avLst/>
          </a:prstGeom>
          <a:solidFill>
            <a:schemeClr val="accent5">
              <a:lumMod val="60000"/>
              <a:lumOff val="40000"/>
              <a:alpha val="8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zh-TW" altLang="en-US" sz="4000" dirty="0">
                <a:solidFill>
                  <a:prstClr val="white"/>
                </a:solidFill>
                <a:ea typeface="微軟正黑體" panose="020B0604030504040204" pitchFamily="34" charset="-120"/>
              </a:rPr>
              <a:t>分析</a:t>
            </a:r>
            <a:endParaRPr lang="en-US" sz="4000" dirty="0">
              <a:solidFill>
                <a:prstClr val="white"/>
              </a:solidFill>
              <a:ea typeface="微軟正黑體" panose="020B0604030504040204" pitchFamily="34" charset="-120"/>
            </a:endParaRPr>
          </a:p>
        </p:txBody>
      </p:sp>
      <p:sp>
        <p:nvSpPr>
          <p:cNvPr id="16" name="Rectangle 15"/>
          <p:cNvSpPr/>
          <p:nvPr/>
        </p:nvSpPr>
        <p:spPr>
          <a:xfrm>
            <a:off x="6248400" y="3543300"/>
            <a:ext cx="6248400" cy="914400"/>
          </a:xfrm>
          <a:prstGeom prst="rect">
            <a:avLst/>
          </a:prstGeom>
          <a:solidFill>
            <a:schemeClr val="accent5">
              <a:lumMod val="60000"/>
              <a:lumOff val="40000"/>
              <a:alpha val="8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zh-TW" altLang="en-US" sz="4000" dirty="0">
                <a:solidFill>
                  <a:prstClr val="white"/>
                </a:solidFill>
                <a:ea typeface="微軟正黑體" panose="020B0604030504040204" pitchFamily="34" charset="-120"/>
              </a:rPr>
              <a:t>安全的代管服務</a:t>
            </a:r>
            <a:endParaRPr lang="en-US" sz="4000" dirty="0">
              <a:solidFill>
                <a:prstClr val="white"/>
              </a:solidFill>
              <a:ea typeface="微軟正黑體" panose="020B0604030504040204" pitchFamily="34" charset="-120"/>
            </a:endParaRPr>
          </a:p>
        </p:txBody>
      </p:sp>
      <p:sp>
        <p:nvSpPr>
          <p:cNvPr id="17" name="Rectangle 16"/>
          <p:cNvSpPr/>
          <p:nvPr/>
        </p:nvSpPr>
        <p:spPr>
          <a:xfrm>
            <a:off x="6248400" y="4686300"/>
            <a:ext cx="6248400" cy="914400"/>
          </a:xfrm>
          <a:prstGeom prst="rect">
            <a:avLst/>
          </a:prstGeom>
          <a:solidFill>
            <a:schemeClr val="accent5">
              <a:lumMod val="60000"/>
              <a:lumOff val="40000"/>
              <a:alpha val="8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zh-TW" altLang="en-US" sz="4000" dirty="0">
                <a:solidFill>
                  <a:prstClr val="white"/>
                </a:solidFill>
                <a:ea typeface="微軟正黑體" panose="020B0604030504040204" pitchFamily="34" charset="-120"/>
              </a:rPr>
              <a:t>支援</a:t>
            </a:r>
            <a:endParaRPr lang="en-US" sz="4000" dirty="0">
              <a:solidFill>
                <a:prstClr val="white"/>
              </a:solidFill>
              <a:ea typeface="微軟正黑體" panose="020B0604030504040204" pitchFamily="34" charset="-120"/>
            </a:endParaRPr>
          </a:p>
        </p:txBody>
      </p:sp>
    </p:spTree>
    <p:extLst>
      <p:ext uri="{BB962C8B-B14F-4D97-AF65-F5344CB8AC3E}">
        <p14:creationId xmlns:p14="http://schemas.microsoft.com/office/powerpoint/2010/main" val="256071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hidden"/>
                                      </p:to>
                                    </p:set>
                                  </p:childTnLst>
                                </p:cTn>
                              </p:par>
                            </p:childTnLst>
                          </p:cTn>
                        </p:par>
                        <p:par>
                          <p:cTn id="7" fill="hold">
                            <p:stCondLst>
                              <p:cond delay="0"/>
                            </p:stCondLst>
                            <p:childTnLst>
                              <p:par>
                                <p:cTn id="8" presetID="23" presetClass="entr" presetSubtype="16"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childTnLst>
                                </p:cTn>
                              </p:par>
                            </p:childTnLst>
                          </p:cTn>
                        </p:par>
                        <p:par>
                          <p:cTn id="12" fill="hold">
                            <p:stCondLst>
                              <p:cond delay="500"/>
                            </p:stCondLst>
                            <p:childTnLst>
                              <p:par>
                                <p:cTn id="13" presetID="23" presetClass="entr" presetSubtype="16"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23" presetClass="entr" presetSubtype="16"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childTnLst>
                                </p:cTn>
                              </p:par>
                            </p:childTnLst>
                          </p:cTn>
                        </p:par>
                        <p:par>
                          <p:cTn id="27" fill="hold">
                            <p:stCondLst>
                              <p:cond delay="2000"/>
                            </p:stCondLst>
                            <p:childTnLst>
                              <p:par>
                                <p:cTn id="28" presetID="23" presetClass="entr" presetSubtype="16"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childTnLst>
                                </p:cTn>
                              </p:par>
                            </p:childTnLst>
                          </p:cTn>
                        </p:par>
                        <p:par>
                          <p:cTn id="32" fill="hold">
                            <p:stCondLst>
                              <p:cond delay="2500"/>
                            </p:stCondLst>
                            <p:childTnLst>
                              <p:par>
                                <p:cTn id="33" presetID="23" presetClass="entr" presetSubtype="16"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childTnLst>
                                </p:cTn>
                              </p:par>
                            </p:childTnLst>
                          </p:cTn>
                        </p:par>
                        <p:par>
                          <p:cTn id="37" fill="hold">
                            <p:stCondLst>
                              <p:cond delay="3000"/>
                            </p:stCondLst>
                            <p:childTnLst>
                              <p:par>
                                <p:cTn id="38" presetID="23" presetClass="entr" presetSubtype="16"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childTnLst>
                                </p:cTn>
                              </p:par>
                            </p:childTnLst>
                          </p:cTn>
                        </p:par>
                        <p:par>
                          <p:cTn id="42" fill="hold">
                            <p:stCondLst>
                              <p:cond delay="3500"/>
                            </p:stCondLst>
                            <p:childTnLst>
                              <p:par>
                                <p:cTn id="43" presetID="23" presetClass="entr" presetSubtype="16"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childTnLst>
                                </p:cTn>
                              </p:par>
                            </p:childTnLst>
                          </p:cTn>
                        </p:par>
                        <p:par>
                          <p:cTn id="47" fill="hold">
                            <p:stCondLst>
                              <p:cond delay="4000"/>
                            </p:stCondLst>
                            <p:childTnLst>
                              <p:par>
                                <p:cTn id="48" presetID="23" presetClass="entr" presetSubtype="16"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500" fill="hold"/>
                                        <p:tgtEl>
                                          <p:spTgt spid="15"/>
                                        </p:tgtEl>
                                        <p:attrNameLst>
                                          <p:attrName>ppt_w</p:attrName>
                                        </p:attrNameLst>
                                      </p:cBhvr>
                                      <p:tavLst>
                                        <p:tav tm="0">
                                          <p:val>
                                            <p:fltVal val="0"/>
                                          </p:val>
                                        </p:tav>
                                        <p:tav tm="100000">
                                          <p:val>
                                            <p:strVal val="#ppt_w"/>
                                          </p:val>
                                        </p:tav>
                                      </p:tavLst>
                                    </p:anim>
                                    <p:anim calcmode="lin" valueType="num">
                                      <p:cBhvr>
                                        <p:cTn id="51" dur="500" fill="hold"/>
                                        <p:tgtEl>
                                          <p:spTgt spid="15"/>
                                        </p:tgtEl>
                                        <p:attrNameLst>
                                          <p:attrName>ppt_h</p:attrName>
                                        </p:attrNameLst>
                                      </p:cBhvr>
                                      <p:tavLst>
                                        <p:tav tm="0">
                                          <p:val>
                                            <p:fltVal val="0"/>
                                          </p:val>
                                        </p:tav>
                                        <p:tav tm="100000">
                                          <p:val>
                                            <p:strVal val="#ppt_h"/>
                                          </p:val>
                                        </p:tav>
                                      </p:tavLst>
                                    </p:anim>
                                  </p:childTnLst>
                                </p:cTn>
                              </p:par>
                            </p:childTnLst>
                          </p:cTn>
                        </p:par>
                        <p:par>
                          <p:cTn id="52" fill="hold">
                            <p:stCondLst>
                              <p:cond delay="4500"/>
                            </p:stCondLst>
                            <p:childTnLst>
                              <p:par>
                                <p:cTn id="53" presetID="23" presetClass="entr" presetSubtype="16"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childTnLst>
                                </p:cTn>
                              </p:par>
                            </p:childTnLst>
                          </p:cTn>
                        </p:par>
                        <p:par>
                          <p:cTn id="57" fill="hold">
                            <p:stCondLst>
                              <p:cond delay="5000"/>
                            </p:stCondLst>
                            <p:childTnLst>
                              <p:par>
                                <p:cTn id="58" presetID="23" presetClass="entr" presetSubtype="16"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p:cTn id="60" dur="500" fill="hold"/>
                                        <p:tgtEl>
                                          <p:spTgt spid="17"/>
                                        </p:tgtEl>
                                        <p:attrNameLst>
                                          <p:attrName>ppt_w</p:attrName>
                                        </p:attrNameLst>
                                      </p:cBhvr>
                                      <p:tavLst>
                                        <p:tav tm="0">
                                          <p:val>
                                            <p:fltVal val="0"/>
                                          </p:val>
                                        </p:tav>
                                        <p:tav tm="100000">
                                          <p:val>
                                            <p:strVal val="#ppt_w"/>
                                          </p:val>
                                        </p:tav>
                                      </p:tavLst>
                                    </p:anim>
                                    <p:anim calcmode="lin" valueType="num">
                                      <p:cBhvr>
                                        <p:cTn id="61"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lumMod val="50000"/>
              <a:lumOff val="5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4364</Words>
  <Application>Microsoft Office PowerPoint</Application>
  <PresentationFormat>寬螢幕</PresentationFormat>
  <Paragraphs>580</Paragraphs>
  <Slides>46</Slides>
  <Notes>46</Notes>
  <HiddenSlides>0</HiddenSlides>
  <MMClips>0</MMClips>
  <ScaleCrop>false</ScaleCrop>
  <HeadingPairs>
    <vt:vector size="6" baseType="variant">
      <vt:variant>
        <vt:lpstr>使用字型</vt:lpstr>
      </vt:variant>
      <vt:variant>
        <vt:i4>14</vt:i4>
      </vt:variant>
      <vt:variant>
        <vt:lpstr>佈景主題</vt:lpstr>
      </vt:variant>
      <vt:variant>
        <vt:i4>9</vt:i4>
      </vt:variant>
      <vt:variant>
        <vt:lpstr>投影片標題</vt:lpstr>
      </vt:variant>
      <vt:variant>
        <vt:i4>46</vt:i4>
      </vt:variant>
    </vt:vector>
  </HeadingPairs>
  <TitlesOfParts>
    <vt:vector size="69" baseType="lpstr">
      <vt:lpstr>DIN-Medium</vt:lpstr>
      <vt:lpstr>Helvetica Neue</vt:lpstr>
      <vt:lpstr>Helvetica Regular</vt:lpstr>
      <vt:lpstr>Microsoft YaHei</vt:lpstr>
      <vt:lpstr>SimSun</vt:lpstr>
      <vt:lpstr>微軟正黑體</vt:lpstr>
      <vt:lpstr>新細明體</vt:lpstr>
      <vt:lpstr>Arial</vt:lpstr>
      <vt:lpstr>Calibri</vt:lpstr>
      <vt:lpstr>Calibri Light</vt:lpstr>
      <vt:lpstr>Century Gothic</vt:lpstr>
      <vt:lpstr>Courier New</vt:lpstr>
      <vt:lpstr>Helvetica</vt:lpstr>
      <vt:lpstr>Times New Roman</vt:lpstr>
      <vt:lpstr>1_Office Theme</vt:lpstr>
      <vt:lpstr>2_Office Theme</vt:lpstr>
      <vt:lpstr>5_Office Theme</vt:lpstr>
      <vt:lpstr>3_Office Theme</vt:lpstr>
      <vt:lpstr>4_Office Theme</vt:lpstr>
      <vt:lpstr>12_Office Theme</vt:lpstr>
      <vt:lpstr>Office Theme</vt:lpstr>
      <vt:lpstr>22_Office Theme</vt:lpstr>
      <vt:lpstr>7_Office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所有的貼文都應該有一篇</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Alice Liu</dc:creator>
  <cp:lastModifiedBy>Alice Liu</cp:lastModifiedBy>
  <cp:revision>11</cp:revision>
  <dcterms:created xsi:type="dcterms:W3CDTF">2016-09-07T04:22:54Z</dcterms:created>
  <dcterms:modified xsi:type="dcterms:W3CDTF">2019-07-22T02:54:53Z</dcterms:modified>
</cp:coreProperties>
</file>